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86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8" r:id="rId5"/>
    <p:sldId id="292" r:id="rId6"/>
    <p:sldId id="277" r:id="rId7"/>
    <p:sldId id="291" r:id="rId8"/>
    <p:sldId id="278" r:id="rId9"/>
    <p:sldId id="294" r:id="rId10"/>
    <p:sldId id="295" r:id="rId11"/>
    <p:sldId id="297" r:id="rId12"/>
    <p:sldId id="298" r:id="rId13"/>
    <p:sldId id="293" r:id="rId14"/>
    <p:sldId id="276" r:id="rId15"/>
  </p:sldIdLst>
  <p:sldSz cx="9144000" cy="6858000" type="screen4x3"/>
  <p:notesSz cx="6669088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ACF4677E-8BD2-47ae-8A1F-98590045965D">
      <hp:hncThemeShow xmlns:hp="http://schemas.haansoft.com/office/presentation/8.0" xmlns:dsp="http://schemas.microsoft.com/office/drawing/2008/diagram" xmlns:dgm="http://schemas.openxmlformats.org/drawingml/2006/diagram" xmlns:c="http://schemas.openxmlformats.org/drawingml/2006/chart" xmlns="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7" autoAdjust="0"/>
    <p:restoredTop sz="96412" autoAdjust="0"/>
  </p:normalViewPr>
  <p:slideViewPr>
    <p:cSldViewPr>
      <p:cViewPr varScale="1">
        <p:scale>
          <a:sx n="81" d="100"/>
          <a:sy n="81" d="100"/>
        </p:scale>
        <p:origin x="67" y="62"/>
      </p:cViewPr>
      <p:guideLst>
        <p:guide orient="horz" pos="2155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0FE375-CB18-4B01-A5DA-C5824CE6966A}" type="doc">
      <dgm:prSet loTypeId="urn:microsoft.com/office/officeart/2008/layout/VerticalCurvedList#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pPr latinLnBrk="1"/>
          <a:endParaRPr lang="ko-KR" altLang="en-US"/>
        </a:p>
      </dgm:t>
    </dgm:pt>
    <dgm:pt modelId="{CCB0EE54-3330-4D1E-88B2-C98825AE2566}" type="pres">
      <dgm:prSet presAssocID="{A70FE375-CB18-4B01-A5DA-C5824CE6966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7CC76DA-6149-4A75-AE5C-86C139368E79}" type="pres">
      <dgm:prSet presAssocID="{A70FE375-CB18-4B01-A5DA-C5824CE6966A}" presName="Name1" presStyleCnt="0"/>
      <dgm:spPr/>
    </dgm:pt>
    <dgm:pt modelId="{BA9E4605-6AFB-46BF-B658-28ABF418C7A0}" type="pres">
      <dgm:prSet presAssocID="{A70FE375-CB18-4B01-A5DA-C5824CE6966A}" presName="cycle" presStyleCnt="0"/>
      <dgm:spPr/>
    </dgm:pt>
    <dgm:pt modelId="{EBFEC825-DBA2-4154-B8E4-7A165FD9C37E}" type="pres">
      <dgm:prSet presAssocID="{A70FE375-CB18-4B01-A5DA-C5824CE6966A}" presName="srcNode" presStyleLbl="node1" presStyleIdx="0" presStyleCnt="0"/>
      <dgm:spPr/>
    </dgm:pt>
    <dgm:pt modelId="{511BEBE5-4EAC-43CC-A814-D032FBB039DC}" type="pres">
      <dgm:prSet presAssocID="{A70FE375-CB18-4B01-A5DA-C5824CE6966A}" presName="conn" presStyleLbl="parChTrans1D2" presStyleIdx="0" presStyleCnt="1"/>
      <dgm:spPr>
        <a:prstGeom prst="arc">
          <a:avLst>
            <a:gd name="adj1" fmla="val 18900000"/>
            <a:gd name="adj2" fmla="val 2732046"/>
          </a:avLst>
        </a:prstGeom>
        <a:ln/>
      </dgm:spPr>
    </dgm:pt>
    <dgm:pt modelId="{8E893C20-22E7-4737-A40A-375F3FC435FC}" type="pres">
      <dgm:prSet presAssocID="{A70FE375-CB18-4B01-A5DA-C5824CE6966A}" presName="extraNode" presStyleLbl="node1" presStyleIdx="0" presStyleCnt="0"/>
      <dgm:spPr/>
    </dgm:pt>
    <dgm:pt modelId="{B66E199C-09C9-4851-8F21-31E422C9FB12}" type="pres">
      <dgm:prSet presAssocID="{A70FE375-CB18-4B01-A5DA-C5824CE6966A}" presName="dstNode" presStyleLbl="node1" presStyleIdx="0" presStyleCnt="0"/>
      <dgm:spPr/>
    </dgm:pt>
  </dgm:ptLst>
  <dgm:cxnLst>
    <dgm:cxn modelId="{EB347500-A5D9-49DA-9D8D-235B8807EEAE}" type="presOf" srcId="{A70FE375-CB18-4B01-A5DA-C5824CE6966A}" destId="{CCB0EE54-3330-4D1E-88B2-C98825AE2566}" srcOrd="0" destOrd="0" presId="urn:microsoft.com/office/officeart/2008/layout/VerticalCurvedList#1"/>
    <dgm:cxn modelId="{B3083CEC-533B-4132-BD91-3231F09B1657}" type="presParOf" srcId="{CCB0EE54-3330-4D1E-88B2-C98825AE2566}" destId="{07CC76DA-6149-4A75-AE5C-86C139368E79}" srcOrd="0" destOrd="0" presId="urn:microsoft.com/office/officeart/2008/layout/VerticalCurvedList#1"/>
    <dgm:cxn modelId="{913A1CDE-2E49-41A6-A36B-9093FE5E9174}" type="presParOf" srcId="{07CC76DA-6149-4A75-AE5C-86C139368E79}" destId="{BA9E4605-6AFB-46BF-B658-28ABF418C7A0}" srcOrd="0" destOrd="0" presId="urn:microsoft.com/office/officeart/2008/layout/VerticalCurvedList#1"/>
    <dgm:cxn modelId="{15E61685-8920-4DCF-9BC9-1F12910D3590}" type="presParOf" srcId="{BA9E4605-6AFB-46BF-B658-28ABF418C7A0}" destId="{EBFEC825-DBA2-4154-B8E4-7A165FD9C37E}" srcOrd="0" destOrd="0" presId="urn:microsoft.com/office/officeart/2008/layout/VerticalCurvedList#1"/>
    <dgm:cxn modelId="{D1E92820-BD0A-49BF-A3A2-5EBA8408A4C2}" type="presParOf" srcId="{BA9E4605-6AFB-46BF-B658-28ABF418C7A0}" destId="{511BEBE5-4EAC-43CC-A814-D032FBB039DC}" srcOrd="1" destOrd="0" presId="urn:microsoft.com/office/officeart/2008/layout/VerticalCurvedList#1"/>
    <dgm:cxn modelId="{05FC1241-4510-4C83-BCDD-80572C1FA59E}" type="presParOf" srcId="{BA9E4605-6AFB-46BF-B658-28ABF418C7A0}" destId="{8E893C20-22E7-4737-A40A-375F3FC435FC}" srcOrd="2" destOrd="0" presId="urn:microsoft.com/office/officeart/2008/layout/VerticalCurvedList#1"/>
    <dgm:cxn modelId="{D0ADE36D-16EE-41CA-96DC-8DF6CDCF8890}" type="presParOf" srcId="{BA9E4605-6AFB-46BF-B658-28ABF418C7A0}" destId="{B66E199C-09C9-4851-8F21-31E422C9FB12}" srcOrd="3" destOrd="0" presId="urn:microsoft.com/office/officeart/2008/layout/VerticalCurvedList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#1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"/>
                <dgm:constr type="w" for="ch" forName="accent_1" refType="h" refFor="ch" refForName="accent_1" op="equ"/>
                <dgm:constr type="ctrY" for="ch" forName="accent_1" refType="h" fact="0.286"/>
                <dgm:constr type="ctrX" for="ch" forName="accent_1" refType="h" fact="0.189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"/>
                <dgm:constr type="w" for="ch" forName="accent_2" refType="h" refFor="ch" refForName="accent_2" op="equ"/>
                <dgm:constr type="ctrY" for="ch" forName="accent_2" refType="h" fact="0.714"/>
                <dgm:constr type="ctrX" for="ch" forName="accent_2" refType="h" fact="0.18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"/>
                <dgm:constr type="w" for="ch" forName="accent_1" refType="h" refFor="ch" refForName="accent_1" op="equ"/>
                <dgm:constr type="ctrY" for="ch" forName="accent_1" refType="h" fact="0.154"/>
                <dgm:constr type="ctrX" for="ch" forName="accent_1" refType="h" fact="0.127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"/>
                <dgm:constr type="w" for="ch" forName="accent_2" refType="h" refFor="ch" refForName="accent_2" op="equ"/>
                <dgm:constr type="ctrY" for="ch" forName="accent_2" refType="h" fact="0.385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"/>
                <dgm:constr type="w" for="ch" forName="accent_3" refType="h" refFor="ch" refForName="accent_3" op="equ"/>
                <dgm:constr type="ctrY" for="ch" forName="accent_3" refType="h" fact="0.615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"/>
                <dgm:constr type="w" for="ch" forName="accent_4" refType="h" refFor="ch" refForName="accent_4" op="equ"/>
                <dgm:constr type="ctrY" for="ch" forName="accent_4" refType="h" fact="0.846"/>
                <dgm:constr type="ctrX" for="ch" forName="accent_4" refType="h" fact="0.127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"/>
                <dgm:constr type="w" for="ch" forName="accent_2" refType="h" refFor="ch" refForName="accent_2" op="equ"/>
                <dgm:constr type="ctrY" for="ch" forName="accent_2" refType="h" fact="0.313"/>
                <dgm:constr type="ctrX" for="ch" forName="accent_2" refType="h" fact="0.19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"/>
                <dgm:constr type="w" for="ch" forName="accent_4" refType="h" refFor="ch" refForName="accent_4" op="equ"/>
                <dgm:constr type="ctrY" for="ch" forName="accent_4" refType="h" fact="0.688"/>
                <dgm:constr type="ctrX" for="ch" forName="accent_4" refType="h" fact="0.19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2"/>
                <dgm:constr type="w" for="ch" forName="accent_1" refType="h" refFor="ch" refForName="accent_1" op="equ"/>
                <dgm:constr type="ctrY" for="ch" forName="accent_1" refType="h" fact="0.105"/>
                <dgm:constr type="ctrX" for="ch" forName="accent_1" refType="h" fact="0.094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2"/>
                <dgm:constr type="w" for="ch" forName="accent_2" refType="h" refFor="ch" refForName="accent_2" op="equ"/>
                <dgm:constr type="ctrY" for="ch" forName="accent_2" refType="h" fact="0.263"/>
                <dgm:constr type="ctrX" for="ch" forName="accent_2" refType="h" fact="0.18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2"/>
                <dgm:constr type="w" for="ch" forName="accent_3" refType="h" refFor="ch" refForName="accent_3" op="equ"/>
                <dgm:constr type="ctrY" for="ch" forName="accent_3" refType="h" fact="0.421"/>
                <dgm:constr type="ctrX" for="ch" forName="accent_3" refType="h" fact="0.221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2"/>
                <dgm:constr type="w" for="ch" forName="accent_4" refType="h" refFor="ch" refForName="accent_4" op="equ"/>
                <dgm:constr type="ctrY" for="ch" forName="accent_4" refType="h" fact="0.579"/>
                <dgm:constr type="ctrX" for="ch" forName="accent_4" refType="h" fact="0.221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2"/>
                <dgm:constr type="w" for="ch" forName="accent_5" refType="h" refFor="ch" refForName="accent_5" op="equ"/>
                <dgm:constr type="ctrY" for="ch" forName="accent_5" refType="h" fact="0.737"/>
                <dgm:constr type="ctrX" for="ch" forName="accent_5" refType="h" fact="0.181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2"/>
                <dgm:constr type="w" for="ch" forName="accent_6" refType="h" refFor="ch" refForName="accent_6" op="equ"/>
                <dgm:constr type="ctrY" for="ch" forName="accent_6" refType="h" fact="0.895"/>
                <dgm:constr type="ctrX" for="ch" forName="accent_6" refType="h" fact="0.094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4"/>
                <dgm:constr type="w" for="ch" forName="accent_1" refType="h" refFor="ch" refForName="accent_1" op="equ"/>
                <dgm:constr type="ctrY" for="ch" forName="accent_1" refType="h" fact="0.091"/>
                <dgm:constr type="ctrX" for="ch" forName="accent_1" refType="h" fact="0.08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4"/>
                <dgm:constr type="w" for="ch" forName="accent_2" refType="h" refFor="ch" refForName="accent_2" op="equ"/>
                <dgm:constr type="ctrY" for="ch" forName="accent_2" refType="h" fact="0.227"/>
                <dgm:constr type="ctrX" for="ch" forName="accent_2" refType="h" fact="0.166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4"/>
                <dgm:constr type="w" for="ch" forName="accent_3" refType="h" refFor="ch" refForName="accent_3" op="equ"/>
                <dgm:constr type="ctrY" for="ch" forName="accent_3" refType="h" fact="0.364"/>
                <dgm:constr type="ctrX" for="ch" forName="accent_3" refType="h" fact="0.211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4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4"/>
                <dgm:constr type="w" for="ch" forName="accent_5" refType="h" refFor="ch" refForName="accent_5" op="equ"/>
                <dgm:constr type="ctrY" for="ch" forName="accent_5" refType="h" fact="0.636"/>
                <dgm:constr type="ctrX" for="ch" forName="accent_5" refType="h" fact="0.211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4"/>
                <dgm:constr type="w" for="ch" forName="accent_6" refType="h" refFor="ch" refForName="accent_6" op="equ"/>
                <dgm:constr type="ctrY" for="ch" forName="accent_6" refType="h" fact="0.773"/>
                <dgm:constr type="ctrX" for="ch" forName="accent_6" refType="h" fact="0.166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4"/>
                <dgm:constr type="w" for="ch" forName="accent_7" refType="h" refFor="ch" refForName="accent_7" op="equ"/>
                <dgm:constr type="ctrY" for="ch" forName="accent_7" refType="h" fact="0.909"/>
                <dgm:constr type="ctrX" for="ch" forName="accent_7" refType="h" fact="0.083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"/>
                <dgm:constr type="w" for="ch" forName="accent_1" refType="h" refFor="ch" refForName="accent_1" op="equ"/>
                <dgm:constr type="ctrY" for="ch" forName="accent_1" refType="h" fact="0.286"/>
                <dgm:constr type="ctrX" for="ch" forName="accent_1" refType="w"/>
                <dgm:constr type="ctrXOff" for="ch" forName="accent_1" refType="h" fact="-0.189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"/>
                <dgm:constr type="w" for="ch" forName="accent_2" refType="h" refFor="ch" refForName="accent_2" op="equ"/>
                <dgm:constr type="ctrY" for="ch" forName="accent_2" refType="h" fact="0.714"/>
                <dgm:constr type="ctrX" for="ch" forName="accent_2" refType="w"/>
                <dgm:constr type="ctrXOff" for="ch" forName="accent_2" refType="h" fact="-0.18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"/>
                <dgm:constr type="w" for="ch" forName="accent_1" refType="h" refFor="ch" refForName="accent_1" op="equ"/>
                <dgm:constr type="ctrY" for="ch" forName="accent_1" refType="h" fact="0.154"/>
                <dgm:constr type="ctrX" for="ch" forName="accent_1" refType="w"/>
                <dgm:constr type="ctrXOff" for="ch" forName="accent_1" refType="h" fact="-0.127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"/>
                <dgm:constr type="w" for="ch" forName="accent_2" refType="h" refFor="ch" refForName="accent_2" op="equ"/>
                <dgm:constr type="ctrY" for="ch" forName="accent_2" refType="h" fact="0.385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"/>
                <dgm:constr type="w" for="ch" forName="accent_3" refType="h" refFor="ch" refForName="accent_3" op="equ"/>
                <dgm:constr type="ctrY" for="ch" forName="accent_3" refType="h" fact="0.615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"/>
                <dgm:constr type="w" for="ch" forName="accent_4" refType="h" refFor="ch" refForName="accent_4" op="equ"/>
                <dgm:constr type="ctrY" for="ch" forName="accent_4" refType="h" fact="0.846"/>
                <dgm:constr type="ctrX" for="ch" forName="accent_4" refType="w"/>
                <dgm:constr type="ctrXOff" for="ch" forName="accent_4" refType="h" fact="-0.127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"/>
                <dgm:constr type="w" for="ch" forName="accent_2" refType="h" refFor="ch" refForName="accent_2" op="equ"/>
                <dgm:constr type="ctrY" for="ch" forName="accent_2" refType="h" fact="0.313"/>
                <dgm:constr type="ctrX" for="ch" forName="accent_2" refType="w"/>
                <dgm:constr type="ctrXOff" for="ch" forName="accent_2" refType="h" fact="-0.19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"/>
                <dgm:constr type="w" for="ch" forName="accent_4" refType="h" refFor="ch" refForName="accent_4" op="equ"/>
                <dgm:constr type="ctrY" for="ch" forName="accent_4" refType="h" fact="0.688"/>
                <dgm:constr type="ctrX" for="ch" forName="accent_4" refType="w"/>
                <dgm:constr type="ctrXOff" for="ch" forName="accent_4" refType="h" fact="-0.19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2"/>
                <dgm:constr type="w" for="ch" forName="accent_1" refType="h" refFor="ch" refForName="accent_1" op="equ"/>
                <dgm:constr type="ctrY" for="ch" forName="accent_1" refType="h" fact="0.105"/>
                <dgm:constr type="ctrX" for="ch" forName="accent_1" refType="w"/>
                <dgm:constr type="ctrXOff" for="ch" forName="accent_1" refType="h" fact="-0.094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2"/>
                <dgm:constr type="w" for="ch" forName="accent_2" refType="h" refFor="ch" refForName="accent_2" op="equ"/>
                <dgm:constr type="ctrY" for="ch" forName="accent_2" refType="h" fact="0.263"/>
                <dgm:constr type="ctrX" for="ch" forName="accent_2" refType="w"/>
                <dgm:constr type="ctrXOff" for="ch" forName="accent_2" refType="h" fact="-0.18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2"/>
                <dgm:constr type="w" for="ch" forName="accent_3" refType="h" refFor="ch" refForName="accent_3" op="equ"/>
                <dgm:constr type="ctrY" for="ch" forName="accent_3" refType="h" fact="0.421"/>
                <dgm:constr type="ctrX" for="ch" forName="accent_3" refType="w"/>
                <dgm:constr type="ctrXOff" for="ch" forName="accent_3" refType="h" fact="-0.221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2"/>
                <dgm:constr type="w" for="ch" forName="accent_4" refType="h" refFor="ch" refForName="accent_4" op="equ"/>
                <dgm:constr type="ctrY" for="ch" forName="accent_4" refType="h" fact="0.579"/>
                <dgm:constr type="ctrX" for="ch" forName="accent_4" refType="w"/>
                <dgm:constr type="ctrXOff" for="ch" forName="accent_4" refType="h" fact="-0.221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2"/>
                <dgm:constr type="w" for="ch" forName="accent_5" refType="h" refFor="ch" refForName="accent_5" op="equ"/>
                <dgm:constr type="ctrY" for="ch" forName="accent_5" refType="h" fact="0.737"/>
                <dgm:constr type="ctrX" for="ch" forName="accent_5" refType="w"/>
                <dgm:constr type="ctrXOff" for="ch" forName="accent_5" refType="h" fact="-0.181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2"/>
                <dgm:constr type="w" for="ch" forName="accent_6" refType="h" refFor="ch" refForName="accent_6" op="equ"/>
                <dgm:constr type="ctrY" for="ch" forName="accent_6" refType="h" fact="0.895"/>
                <dgm:constr type="ctrX" for="ch" forName="accent_6" refType="w"/>
                <dgm:constr type="ctrXOff" for="ch" forName="accent_6" refType="h" fact="-0.094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4"/>
                <dgm:constr type="w" for="ch" forName="accent_1" refType="h" refFor="ch" refForName="accent_1" op="equ"/>
                <dgm:constr type="ctrY" for="ch" forName="accent_1" refType="h" fact="0.091"/>
                <dgm:constr type="ctrX" for="ch" forName="accent_1" refType="w"/>
                <dgm:constr type="ctrXOff" for="ch" forName="accent_1" refType="h" fact="-0.08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4"/>
                <dgm:constr type="w" for="ch" forName="accent_2" refType="h" refFor="ch" refForName="accent_2" op="equ"/>
                <dgm:constr type="ctrY" for="ch" forName="accent_2" refType="h" fact="0.227"/>
                <dgm:constr type="ctrX" for="ch" forName="accent_2" refType="w"/>
                <dgm:constr type="ctrXOff" for="ch" forName="accent_2" refType="h" fact="-0.166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4"/>
                <dgm:constr type="w" for="ch" forName="accent_3" refType="h" refFor="ch" refForName="accent_3" op="equ"/>
                <dgm:constr type="ctrY" for="ch" forName="accent_3" refType="h" fact="0.364"/>
                <dgm:constr type="ctrX" for="ch" forName="accent_3" refType="w"/>
                <dgm:constr type="ctrXOff" for="ch" forName="accent_3" refType="h" fact="-0.211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4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4"/>
                <dgm:constr type="w" for="ch" forName="accent_5" refType="h" refFor="ch" refForName="accent_5" op="equ"/>
                <dgm:constr type="ctrY" for="ch" forName="accent_5" refType="h" fact="0.636"/>
                <dgm:constr type="ctrX" for="ch" forName="accent_5" refType="w"/>
                <dgm:constr type="ctrXOff" for="ch" forName="accent_5" refType="h" fact="-0.211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4"/>
                <dgm:constr type="w" for="ch" forName="accent_6" refType="h" refFor="ch" refForName="accent_6" op="equ"/>
                <dgm:constr type="ctrY" for="ch" forName="accent_6" refType="h" fact="0.773"/>
                <dgm:constr type="ctrX" for="ch" forName="accent_6" refType="w"/>
                <dgm:constr type="ctrXOff" for="ch" forName="accent_6" refType="h" fact="-0.166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4"/>
                <dgm:constr type="w" for="ch" forName="accent_7" refType="h" refFor="ch" refForName="accent_7" op="equ"/>
                <dgm:constr type="ctrY" for="ch" forName="accent_7" refType="h" fact="0.909"/>
                <dgm:constr type="ctrX" for="ch" forName="accent_7" refType="w"/>
                <dgm:constr type="ctrXOff" for="ch" forName="accent_7" refType="h" fact="-0.083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shape xmlns:r="http://schemas.openxmlformats.org/officeDocument/2006/relationships" r:blip="">
        <dgm:adjLst/>
      </dgm:shape>
      <dgm:layoutNode name="cycle">
        <dgm:choose name="Name21">
          <dgm:if name="Name22" func="var" arg="dir" op="equ" val="norm">
            <dgm:alg type="cycle">
              <dgm:param type="stAng" val="45.000"/>
              <dgm:param type="spanAng" val="90.000"/>
            </dgm:alg>
          </dgm:if>
          <dgm:else name="Name23">
            <dgm:alg type="cycle">
              <dgm:param type="stAng" val="225.000"/>
              <dgm:param type="spanAng" val="90.00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begPts" val="0"/>
            <dgm:param type="endPts" val="0"/>
            <dgm:param type="connRout" val="curve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rgbClr r="0" g="0" b="0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1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1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5BA60E39-4F1D-40D3-9FD2-57E810BEF6F1}" type="datetime1">
              <a:rPr lang="ko-KR" altLang="en-US"/>
              <a:pPr lvl="0">
                <a:defRPr lang="ko-KR" altLang="en-US"/>
              </a:pPr>
              <a:t>2022-09-27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6331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6331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4AA9E06F-C312-4BEE-840E-B9CBE65FDF9D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1247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1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1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1990A644-6EC6-4D28-803B-1BF4014E6DFE}" type="datetime1">
              <a:rPr lang="ko-KR" altLang="en-US"/>
              <a:pPr lvl="0">
                <a:defRPr lang="ko-KR" altLang="en-US"/>
              </a:pPr>
              <a:t>2022-09-27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910" y="4715154"/>
            <a:ext cx="5335270" cy="4466987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6331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6331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51E781F7-4017-4A83-BC03-BBD14248DF87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582576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 lang="ko-KR"/>
            </a:pPr>
            <a:fld id="{E3F7A1D8-5A3A-444B-B9F6-EE88513BF345}" type="slidenum">
              <a:rPr lang="en-US" altLang="ko-KR"/>
              <a:pPr>
                <a:defRPr lang="ko-KR"/>
              </a:pPr>
              <a:t>1</a:t>
            </a:fld>
            <a:endParaRPr lang="en-US" alt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lvl="0">
              <a:defRPr lang="ko-KR" altLang="en-US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4526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1E781F7-4017-4A83-BC03-BBD14248DF87}" type="slidenum">
              <a:rPr lang="en-US" altLang="en-US"/>
              <a:pPr lvl="0">
                <a:defRPr lang="ko-KR" altLang="en-US"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759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1E781F7-4017-4A83-BC03-BBD14248DF87}" type="slidenum">
              <a:rPr lang="en-US" altLang="en-US"/>
              <a:pPr lvl="0">
                <a:defRPr lang="ko-KR" altLang="en-US"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3116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1E781F7-4017-4A83-BC03-BBD14248DF87}" type="slidenum">
              <a:rPr lang="en-US" altLang="en-US"/>
              <a:pPr lvl="0">
                <a:defRPr lang="ko-KR" altLang="en-US"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3379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4C1F-D18E-45B8-99E6-005FB46A58A9}" type="datetimeFigureOut">
              <a:rPr lang="ko-KR" altLang="en-US" smtClean="0"/>
              <a:pPr/>
              <a:t>2022-09-27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4D01-8F0F-495D-AA7E-88170B8A1D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4C1F-D18E-45B8-99E6-005FB46A58A9}" type="datetimeFigureOut">
              <a:rPr lang="ko-KR" altLang="en-US" smtClean="0"/>
              <a:pPr/>
              <a:t>2022-09-27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4D01-8F0F-495D-AA7E-88170B8A1D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4C1F-D18E-45B8-99E6-005FB46A58A9}" type="datetimeFigureOut">
              <a:rPr lang="ko-KR" altLang="en-US" smtClean="0"/>
              <a:pPr/>
              <a:t>2022-09-27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4D01-8F0F-495D-AA7E-88170B8A1D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검찰 배경 copy"/>
          <p:cNvPicPr>
            <a:picLocks noChangeAspect="1" noChangeArrowheads="1"/>
          </p:cNvPicPr>
          <p:nvPr userDrawn="1"/>
        </p:nvPicPr>
        <p:blipFill rotWithShape="1">
          <a:blip r:embed="rId2"/>
          <a:srcRect/>
          <a:stretch>
            <a:fillRect/>
          </a:stretch>
        </p:blipFill>
        <p:spPr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콘텐츠 2개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2022-09-27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2022-09-27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2022-09-27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4C1F-D18E-45B8-99E6-005FB46A58A9}" type="datetimeFigureOut">
              <a:rPr lang="ko-KR" altLang="en-US" smtClean="0"/>
              <a:pPr/>
              <a:t>2022-09-27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4D01-8F0F-495D-AA7E-88170B8A1D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콘텐츠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그림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텍스트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텍스트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4C1F-D18E-45B8-99E6-005FB46A58A9}" type="datetimeFigureOut">
              <a:rPr lang="ko-KR" altLang="en-US" smtClean="0"/>
              <a:pPr/>
              <a:t>2022-09-27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4D01-8F0F-495D-AA7E-88170B8A1D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4C1F-D18E-45B8-99E6-005FB46A58A9}" type="datetimeFigureOut">
              <a:rPr lang="ko-KR" altLang="en-US" smtClean="0"/>
              <a:pPr/>
              <a:t>2022-09-27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4D01-8F0F-495D-AA7E-88170B8A1D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4C1F-D18E-45B8-99E6-005FB46A58A9}" type="datetimeFigureOut">
              <a:rPr lang="ko-KR" altLang="en-US" smtClean="0"/>
              <a:pPr/>
              <a:t>2022-09-27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4D01-8F0F-495D-AA7E-88170B8A1D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4C1F-D18E-45B8-99E6-005FB46A58A9}" type="datetimeFigureOut">
              <a:rPr lang="ko-KR" altLang="en-US" smtClean="0"/>
              <a:pPr/>
              <a:t>2022-09-27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4D01-8F0F-495D-AA7E-88170B8A1D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4C1F-D18E-45B8-99E6-005FB46A58A9}" type="datetimeFigureOut">
              <a:rPr lang="ko-KR" altLang="en-US" smtClean="0"/>
              <a:pPr/>
              <a:t>2022-09-27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4D01-8F0F-495D-AA7E-88170B8A1D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4C1F-D18E-45B8-99E6-005FB46A58A9}" type="datetimeFigureOut">
              <a:rPr lang="ko-KR" altLang="en-US" smtClean="0"/>
              <a:pPr/>
              <a:t>2022-09-27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4D01-8F0F-495D-AA7E-88170B8A1D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C4C1F-D18E-45B8-99E6-005FB46A58A9}" type="datetimeFigureOut">
              <a:rPr lang="ko-KR" altLang="en-US" smtClean="0"/>
              <a:pPr/>
              <a:t>2022-09-27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4D01-8F0F-495D-AA7E-88170B8A1D5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테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fld id="{90CC4C1F-D18E-45B8-99E6-005FB46A58A9}" type="datetime1">
              <a:rPr lang="ko-KR" altLang="en-US"/>
              <a:pPr lvl="0">
                <a:defRPr lang="ko-KR" altLang="en-US"/>
              </a:pPr>
              <a:t>2022-09-27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fld id="{DDDB4D01-8F0F-495D-AA7E-88170B8A1D59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 name="1_Office 테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fld id="{A3A5A83C-8793-49E4-9E97-F2D11A4289F2}" type="datetime1">
              <a:rPr lang="ko-KR" altLang="en-US"/>
              <a:pPr lvl="0">
                <a:defRPr lang="ko-KR" altLang="en-US"/>
              </a:pPr>
              <a:t>2022-09-27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fld id="{135B308A-DB69-424A-8980-4B983A084692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himpro@spo.go.kr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3320" y="800708"/>
            <a:ext cx="9144000" cy="2952328"/>
            <a:chOff x="0" y="527"/>
            <a:chExt cx="5760" cy="897"/>
          </a:xfrm>
        </p:grpSpPr>
        <p:pic>
          <p:nvPicPr>
            <p:cNvPr id="3079" name="Picture 3" descr="표지바1"/>
            <p:cNvPicPr>
              <a:picLocks noChangeAspect="1" noChangeArrowheads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0" y="527"/>
              <a:ext cx="5760" cy="897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  <p:sp>
          <p:nvSpPr>
            <p:cNvPr id="3080" name="AutoShape 4"/>
            <p:cNvSpPr>
              <a:spLocks noChangeArrowheads="1"/>
            </p:cNvSpPr>
            <p:nvPr/>
          </p:nvSpPr>
          <p:spPr>
            <a:xfrm>
              <a:off x="24" y="625"/>
              <a:ext cx="5702" cy="7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399FF">
                    <a:alpha val="60000"/>
                  </a:srgbClr>
                </a:gs>
                <a:gs pos="100000">
                  <a:srgbClr val="18477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 wrap="none" anchor="ctr"/>
            <a:lstStyle/>
            <a:p>
              <a:pPr algn="ctr" latinLnBrk="1">
                <a:lnSpc>
                  <a:spcPct val="110000"/>
                </a:lnSpc>
                <a:defRPr lang="ko-KR" altLang="en-US"/>
              </a:pPr>
              <a:endParaRPr lang="ko-KR" altLang="en-US" sz="1800" dirty="0">
                <a:latin typeface="HY견고딕"/>
                <a:ea typeface="HY견고딕"/>
                <a:cs typeface="+mn-cs"/>
              </a:endParaRPr>
            </a:p>
          </p:txBody>
        </p:sp>
        <p:sp>
          <p:nvSpPr>
            <p:cNvPr id="3081" name="Rectangle 5"/>
            <p:cNvSpPr>
              <a:spLocks noChangeArrowheads="1"/>
            </p:cNvSpPr>
            <p:nvPr/>
          </p:nvSpPr>
          <p:spPr>
            <a:xfrm>
              <a:off x="0" y="1343"/>
              <a:ext cx="5760" cy="8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6699FF">
                    <a:alpha val="0"/>
                  </a:srgbClr>
                </a:gs>
              </a:gsLst>
              <a:lin ang="5400000" scaled="1"/>
            </a:gradFill>
            <a:ln w="9525" algn="ctr">
              <a:noFill/>
              <a:miter/>
            </a:ln>
          </p:spPr>
          <p:txBody>
            <a:bodyPr wrap="none" anchor="ctr"/>
            <a:lstStyle/>
            <a:p>
              <a:pPr algn="ctr" latinLnBrk="1">
                <a:lnSpc>
                  <a:spcPct val="110000"/>
                </a:lnSpc>
                <a:defRPr lang="ko-KR" altLang="en-US"/>
              </a:pPr>
              <a:endParaRPr lang="ko-KR" altLang="en-US" sz="1800" dirty="0">
                <a:latin typeface="HY견고딕"/>
                <a:ea typeface="HY견고딕"/>
                <a:cs typeface="+mn-cs"/>
              </a:endParaRPr>
            </a:p>
          </p:txBody>
        </p:sp>
      </p:grpSp>
      <p:sp>
        <p:nvSpPr>
          <p:cNvPr id="86022" name="Text Box 6"/>
          <p:cNvSpPr txBox="1">
            <a:spLocks noChangeArrowheads="1"/>
          </p:cNvSpPr>
          <p:nvPr/>
        </p:nvSpPr>
        <p:spPr>
          <a:xfrm>
            <a:off x="2483768" y="4257092"/>
            <a:ext cx="6444716" cy="156966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wrap="square">
            <a:spAutoFit/>
          </a:bodyPr>
          <a:lstStyle/>
          <a:p>
            <a:pPr algn="r" latinLnBrk="1">
              <a:spcBef>
                <a:spcPct val="50000"/>
              </a:spcBef>
              <a:defRPr lang="ko-KR"/>
            </a:pPr>
            <a:r>
              <a:rPr lang="en-US" altLang="ko-K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HY견고딕"/>
                <a:cs typeface="Arial" panose="020B0604020202020204" pitchFamily="34" charset="0"/>
              </a:rPr>
              <a:t>Shim, Woo Jung</a:t>
            </a:r>
          </a:p>
          <a:p>
            <a:pPr algn="r">
              <a:spcBef>
                <a:spcPct val="50000"/>
              </a:spcBef>
              <a:defRPr lang="ko-KR"/>
            </a:pPr>
            <a:r>
              <a:rPr lang="en-US" altLang="ko-K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HY견고딕"/>
                <a:cs typeface="Arial" panose="020B0604020202020204" pitchFamily="34" charset="0"/>
              </a:rPr>
              <a:t>Chief Prosecutor, </a:t>
            </a:r>
          </a:p>
          <a:p>
            <a:pPr algn="r">
              <a:spcBef>
                <a:spcPct val="50000"/>
              </a:spcBef>
              <a:defRPr lang="ko-KR"/>
            </a:pPr>
            <a:r>
              <a:rPr lang="en-US" altLang="ko-K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HY견고딕"/>
                <a:cs typeface="Arial" panose="020B0604020202020204" pitchFamily="34" charset="0"/>
              </a:rPr>
              <a:t>Incheon District Prosecutors' Office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539552" y="1736812"/>
            <a:ext cx="79216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en-US" altLang="ko-KR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Cross-Border Search and Seizure of Digital Evidence</a:t>
            </a:r>
            <a:endParaRPr lang="ko-KR" altLang="en-US" sz="3200" b="1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BED4736C-7BBA-4DDD-B7C9-D6DDE99291B4}"/>
              </a:ext>
            </a:extLst>
          </p:cNvPr>
          <p:cNvSpPr/>
          <p:nvPr/>
        </p:nvSpPr>
        <p:spPr>
          <a:xfrm>
            <a:off x="395536" y="4948018"/>
            <a:ext cx="8100900" cy="190998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ko-KR" dirty="0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0EA5B730-BE8C-46E1-B07E-6C8DF46550C0}"/>
              </a:ext>
            </a:extLst>
          </p:cNvPr>
          <p:cNvSpPr/>
          <p:nvPr/>
        </p:nvSpPr>
        <p:spPr>
          <a:xfrm>
            <a:off x="395536" y="3474428"/>
            <a:ext cx="8100900" cy="13004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ko-K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0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모서리가 둥근 직사각형 4"/>
          <p:cNvSpPr/>
          <p:nvPr/>
        </p:nvSpPr>
        <p:spPr>
          <a:xfrm>
            <a:off x="143508" y="620689"/>
            <a:ext cx="7452828" cy="972107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ko-KR"/>
            </a:pPr>
            <a:r>
              <a:rPr lang="en-US" altLang="ko-KR" sz="2400" b="1" dirty="0"/>
              <a:t>Forensic Team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 lang="ko-KR"/>
            </a:pPr>
            <a:r>
              <a:rPr lang="en-US" altLang="ko-KR" sz="2400" b="1" dirty="0"/>
              <a:t>at the Korean Supreme Prosecutors' Office</a:t>
            </a:r>
            <a:endParaRPr lang="ko-KR" altLang="en-US" sz="2400" b="1" dirty="0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75CBFD84-F5CA-4331-9F90-AF6E4E0350AE}"/>
              </a:ext>
            </a:extLst>
          </p:cNvPr>
          <p:cNvSpPr/>
          <p:nvPr/>
        </p:nvSpPr>
        <p:spPr>
          <a:xfrm>
            <a:off x="395536" y="1916832"/>
            <a:ext cx="8100900" cy="13458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ko-KR" dirty="0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F93E4ED3-07C5-4D9B-8C7A-B3D3ED7F39E4}"/>
              </a:ext>
            </a:extLst>
          </p:cNvPr>
          <p:cNvSpPr/>
          <p:nvPr/>
        </p:nvSpPr>
        <p:spPr>
          <a:xfrm>
            <a:off x="215516" y="3307737"/>
            <a:ext cx="3384376" cy="36866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High Prosecutors' Office</a:t>
            </a:r>
            <a:endParaRPr lang="en-US" altLang="ko-KR" dirty="0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6466348B-973F-4EA5-9FA9-1994816A4B89}"/>
              </a:ext>
            </a:extLst>
          </p:cNvPr>
          <p:cNvSpPr/>
          <p:nvPr/>
        </p:nvSpPr>
        <p:spPr>
          <a:xfrm>
            <a:off x="215516" y="1690548"/>
            <a:ext cx="3384376" cy="36866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Supreme Prosecutors' Office</a:t>
            </a:r>
            <a:endParaRPr lang="ko-KR" altLang="en-US" b="1" dirty="0"/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46F43DAA-AE79-4AAF-BBBF-D4A875781962}"/>
              </a:ext>
            </a:extLst>
          </p:cNvPr>
          <p:cNvSpPr/>
          <p:nvPr/>
        </p:nvSpPr>
        <p:spPr>
          <a:xfrm>
            <a:off x="671345" y="2089917"/>
            <a:ext cx="2304256" cy="113144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General services</a:t>
            </a:r>
          </a:p>
          <a:p>
            <a:pPr algn="ctr"/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(10 investigators)</a:t>
            </a:r>
            <a:endParaRPr lang="ko-KR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CAC7F9F-80DE-4E88-88A0-84835BE5859C}"/>
              </a:ext>
            </a:extLst>
          </p:cNvPr>
          <p:cNvSpPr/>
          <p:nvPr/>
        </p:nvSpPr>
        <p:spPr>
          <a:xfrm>
            <a:off x="3383868" y="2090475"/>
            <a:ext cx="2304256" cy="113144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Digital Strategy Support Office(15)</a:t>
            </a:r>
          </a:p>
          <a:p>
            <a:pPr marL="285750" indent="-285750" algn="ctr">
              <a:buFontTx/>
              <a:buChar char="-"/>
            </a:pP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Computer∙DB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(8)</a:t>
            </a:r>
          </a:p>
          <a:p>
            <a:pPr algn="ctr"/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- Mobile(4)</a:t>
            </a: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FE7BB5C9-C99C-45C0-82D0-5E3DFB0FEB8D}"/>
              </a:ext>
            </a:extLst>
          </p:cNvPr>
          <p:cNvSpPr/>
          <p:nvPr/>
        </p:nvSpPr>
        <p:spPr>
          <a:xfrm>
            <a:off x="6011398" y="2083740"/>
            <a:ext cx="2304256" cy="113144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Digital Forensic Research Center(22)</a:t>
            </a:r>
            <a:endParaRPr lang="ko-KR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41F53758-FE7B-450B-90B4-9F32A0CA9171}"/>
              </a:ext>
            </a:extLst>
          </p:cNvPr>
          <p:cNvSpPr/>
          <p:nvPr/>
        </p:nvSpPr>
        <p:spPr>
          <a:xfrm>
            <a:off x="654456" y="3695739"/>
            <a:ext cx="1344371" cy="98678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Seoul(5)</a:t>
            </a: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A048A50C-9CAD-4EAB-9D55-B64EE60D5866}"/>
              </a:ext>
            </a:extLst>
          </p:cNvPr>
          <p:cNvSpPr/>
          <p:nvPr/>
        </p:nvSpPr>
        <p:spPr>
          <a:xfrm>
            <a:off x="2196140" y="3692216"/>
            <a:ext cx="1344371" cy="9867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Suwon(6)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C9B2B231-61FD-48E5-8C8F-7897FF97BAF0}"/>
              </a:ext>
            </a:extLst>
          </p:cNvPr>
          <p:cNvSpPr/>
          <p:nvPr/>
        </p:nvSpPr>
        <p:spPr>
          <a:xfrm>
            <a:off x="3737016" y="3699389"/>
            <a:ext cx="1344371" cy="98678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Busan(8)</a:t>
            </a: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FBDB7CDE-7CA0-4B27-A624-3CE621F35331}"/>
              </a:ext>
            </a:extLst>
          </p:cNvPr>
          <p:cNvSpPr/>
          <p:nvPr/>
        </p:nvSpPr>
        <p:spPr>
          <a:xfrm>
            <a:off x="5277027" y="3689161"/>
            <a:ext cx="1344371" cy="9867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Daegu(5)</a:t>
            </a: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1FEECA9A-30B8-4E7E-BDED-FCA66187FDC5}"/>
              </a:ext>
            </a:extLst>
          </p:cNvPr>
          <p:cNvSpPr/>
          <p:nvPr/>
        </p:nvSpPr>
        <p:spPr>
          <a:xfrm>
            <a:off x="6816044" y="3705411"/>
            <a:ext cx="1499610" cy="9867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Gwangju(6)</a:t>
            </a: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2860065A-1112-436A-99A1-FF9730AF3534}"/>
              </a:ext>
            </a:extLst>
          </p:cNvPr>
          <p:cNvSpPr/>
          <p:nvPr/>
        </p:nvSpPr>
        <p:spPr>
          <a:xfrm>
            <a:off x="1141291" y="5167452"/>
            <a:ext cx="2981440" cy="169054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b="1" dirty="0"/>
              <a:t>Seoul</a:t>
            </a:r>
          </a:p>
          <a:p>
            <a:pPr marL="285750" indent="-285750">
              <a:buFontTx/>
              <a:buChar char="-"/>
            </a:pPr>
            <a:r>
              <a:rPr lang="en-US" altLang="ko-KR" dirty="0"/>
              <a:t>Seoul Central(9) </a:t>
            </a:r>
          </a:p>
          <a:p>
            <a:pPr marL="285750" indent="-285750">
              <a:buFontTx/>
              <a:buChar char="-"/>
            </a:pPr>
            <a:r>
              <a:rPr lang="en-US" altLang="ko-KR" dirty="0"/>
              <a:t>Seoul Northern(4)</a:t>
            </a:r>
          </a:p>
          <a:p>
            <a:pPr marL="285750" indent="-285750">
              <a:buFontTx/>
              <a:buChar char="-"/>
            </a:pPr>
            <a:r>
              <a:rPr lang="en-US" altLang="ko-KR" dirty="0"/>
              <a:t>Seoul Southern(4)</a:t>
            </a:r>
          </a:p>
          <a:p>
            <a:pPr marL="285750" indent="-285750">
              <a:buFontTx/>
              <a:buChar char="-"/>
            </a:pPr>
            <a:r>
              <a:rPr lang="en-US" altLang="ko-KR" dirty="0"/>
              <a:t>Incheon(5)</a:t>
            </a:r>
          </a:p>
          <a:p>
            <a:pPr marL="285750" indent="-285750">
              <a:buFontTx/>
              <a:buChar char="-"/>
            </a:pPr>
            <a:r>
              <a:rPr lang="en-US" altLang="ko-KR" dirty="0" err="1"/>
              <a:t>Chuncheon</a:t>
            </a:r>
            <a:r>
              <a:rPr lang="en-US" altLang="ko-KR" dirty="0"/>
              <a:t>(2)</a:t>
            </a:r>
            <a:endParaRPr lang="ko-KR" altLang="en-US" dirty="0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47B2B7EC-1F5D-42D4-A729-6B75B95C0C0D}"/>
              </a:ext>
            </a:extLst>
          </p:cNvPr>
          <p:cNvSpPr/>
          <p:nvPr/>
        </p:nvSpPr>
        <p:spPr>
          <a:xfrm>
            <a:off x="4794916" y="5167452"/>
            <a:ext cx="2981440" cy="1690548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b="1" dirty="0"/>
              <a:t>Busan</a:t>
            </a:r>
          </a:p>
          <a:p>
            <a:r>
              <a:rPr lang="en-US" altLang="ko-KR" dirty="0"/>
              <a:t>- Changwon(3)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0F3B5394-7A4B-45DB-9C3A-6D5DA77A80EE}"/>
              </a:ext>
            </a:extLst>
          </p:cNvPr>
          <p:cNvSpPr/>
          <p:nvPr/>
        </p:nvSpPr>
        <p:spPr>
          <a:xfrm>
            <a:off x="215516" y="4824535"/>
            <a:ext cx="3384376" cy="36866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District Prosecutors' Office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4627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0EA5B730-BE8C-46E1-B07E-6C8DF46550C0}"/>
              </a:ext>
            </a:extLst>
          </p:cNvPr>
          <p:cNvSpPr/>
          <p:nvPr/>
        </p:nvSpPr>
        <p:spPr>
          <a:xfrm>
            <a:off x="143508" y="4185084"/>
            <a:ext cx="8532948" cy="24842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400" b="1" dirty="0"/>
              <a:t>Voluntary cooperation of ISP is needed</a:t>
            </a:r>
          </a:p>
          <a:p>
            <a:pPr marL="800100" lvl="1" indent="-342900">
              <a:buFontTx/>
              <a:buChar char="-"/>
            </a:pPr>
            <a:r>
              <a:rPr lang="en-US" altLang="ko-KR" sz="2400" b="1" dirty="0"/>
              <a:t>Law enforcement requests for cooperation from ISP with the warrant issued by the Korean Court </a:t>
            </a:r>
          </a:p>
          <a:p>
            <a:pPr marL="800100" lvl="1" indent="-342900">
              <a:buFontTx/>
              <a:buChar char="-"/>
            </a:pPr>
            <a:r>
              <a:rPr lang="en-US" altLang="ko-KR" sz="2400" b="1" dirty="0"/>
              <a:t>US-based ISPs offer information such as </a:t>
            </a:r>
            <a:r>
              <a:rPr lang="en-US" altLang="ko-KR" sz="2400" b="1" u="sng" dirty="0"/>
              <a:t>user information, activity</a:t>
            </a:r>
            <a:r>
              <a:rPr lang="ko-KR" altLang="en-US" sz="2400" b="1" u="sng" dirty="0"/>
              <a:t> </a:t>
            </a:r>
            <a:r>
              <a:rPr lang="en-US" altLang="ko-KR" sz="2400" b="1" u="sng" dirty="0"/>
              <a:t>logs, etc.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0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모서리가 둥근 직사각형 4"/>
          <p:cNvSpPr/>
          <p:nvPr/>
        </p:nvSpPr>
        <p:spPr>
          <a:xfrm>
            <a:off x="143508" y="620689"/>
            <a:ext cx="7452828" cy="972107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ko-KR"/>
            </a:pPr>
            <a:r>
              <a:rPr lang="en-US" altLang="ko-KR" sz="2400" b="1" dirty="0"/>
              <a:t>Forensic Team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 lang="ko-KR"/>
            </a:pPr>
            <a:r>
              <a:rPr lang="en-US" altLang="ko-KR" sz="2400" b="1" dirty="0"/>
              <a:t>of the Korean Supreme Prosecutors' Office</a:t>
            </a:r>
            <a:endParaRPr lang="ko-KR" altLang="en-US" sz="2400" b="1" dirty="0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75CBFD84-F5CA-4331-9F90-AF6E4E0350AE}"/>
              </a:ext>
            </a:extLst>
          </p:cNvPr>
          <p:cNvSpPr/>
          <p:nvPr/>
        </p:nvSpPr>
        <p:spPr>
          <a:xfrm>
            <a:off x="143508" y="1781372"/>
            <a:ext cx="8532948" cy="20856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400" b="1" dirty="0"/>
              <a:t>Obtain account information required to access the data stored in foreign server using the warrant issued by the Korean Court</a:t>
            </a:r>
            <a:endParaRPr lang="ko-KR" altLang="ko-KR" sz="2400" b="1" dirty="0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F93E4ED3-07C5-4D9B-8C7A-B3D3ED7F39E4}"/>
              </a:ext>
            </a:extLst>
          </p:cNvPr>
          <p:cNvSpPr/>
          <p:nvPr/>
        </p:nvSpPr>
        <p:spPr>
          <a:xfrm>
            <a:off x="215516" y="3996508"/>
            <a:ext cx="3492388" cy="36866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Search and Seizure of ISP</a:t>
            </a:r>
            <a:endParaRPr lang="en-US" altLang="ko-KR" dirty="0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6466348B-973F-4EA5-9FA9-1994816A4B89}"/>
              </a:ext>
            </a:extLst>
          </p:cNvPr>
          <p:cNvSpPr/>
          <p:nvPr/>
        </p:nvSpPr>
        <p:spPr>
          <a:xfrm>
            <a:off x="215516" y="1690548"/>
            <a:ext cx="3492388" cy="36866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Search and Seizure of Server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89461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-172481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모서리가 둥근 직사각형 4"/>
          <p:cNvSpPr/>
          <p:nvPr/>
        </p:nvSpPr>
        <p:spPr>
          <a:xfrm>
            <a:off x="149431" y="1084968"/>
            <a:ext cx="7673615" cy="66534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ko-KR"/>
            </a:pPr>
            <a:r>
              <a:rPr lang="en-US" altLang="ko-KR" sz="3200" b="1" dirty="0"/>
              <a:t>Conclusion</a:t>
            </a:r>
            <a:endParaRPr lang="ko-KR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9431" y="1902564"/>
            <a:ext cx="8866509" cy="23671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457200" lvl="0" indent="-457200">
              <a:lnSpc>
                <a:spcPct val="130000"/>
              </a:lnSpc>
              <a:buFont typeface="Wingdings" panose="05000000000000000000" pitchFamily="2" charset="2"/>
              <a:buChar char="§"/>
              <a:defRPr lang="ko-KR" altLang="en-US"/>
            </a:pP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In order to lawfully search and seize digital</a:t>
            </a:r>
            <a:r>
              <a:rPr lang="ko-KR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information, International cooperation is desperately needed as traditional search and seizure procedure has its limits</a:t>
            </a:r>
          </a:p>
          <a:p>
            <a:pPr marL="914400" lvl="1" indent="-457200">
              <a:lnSpc>
                <a:spcPct val="130000"/>
              </a:lnSpc>
              <a:buFont typeface="Wingdings" panose="05000000000000000000" pitchFamily="2" charset="2"/>
              <a:buChar char="Ø"/>
              <a:defRPr lang="ko-KR" altLang="en-US"/>
            </a:pPr>
            <a:r>
              <a:rPr lang="en-US" altLang="ko-KR" sz="2200" b="1" dirty="0">
                <a:latin typeface="Arial" panose="020B0604020202020204" pitchFamily="34" charset="0"/>
                <a:cs typeface="Arial" panose="020B0604020202020204" pitchFamily="34" charset="0"/>
              </a:rPr>
              <a:t>Trans-border, multilateral agreements and treaties</a:t>
            </a:r>
          </a:p>
          <a:p>
            <a:pPr marL="914400" lvl="1" indent="-457200">
              <a:lnSpc>
                <a:spcPct val="130000"/>
              </a:lnSpc>
              <a:buFont typeface="Wingdings" panose="05000000000000000000" pitchFamily="2" charset="2"/>
              <a:buChar char="Ø"/>
              <a:defRPr lang="ko-KR" altLang="en-US"/>
            </a:pPr>
            <a:r>
              <a:rPr lang="en-US" altLang="ko-KR" sz="2200" b="1" dirty="0">
                <a:latin typeface="Arial" panose="020B0604020202020204" pitchFamily="34" charset="0"/>
                <a:cs typeface="Arial" panose="020B0604020202020204" pitchFamily="34" charset="0"/>
              </a:rPr>
              <a:t>International cooperation through IAP network</a:t>
            </a:r>
          </a:p>
        </p:txBody>
      </p:sp>
    </p:spTree>
    <p:extLst>
      <p:ext uri="{BB962C8B-B14F-4D97-AF65-F5344CB8AC3E}">
        <p14:creationId xmlns:p14="http://schemas.microsoft.com/office/powerpoint/2010/main" val="27008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-36512" y="2889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7" name="제목 1"/>
          <p:cNvSpPr txBox="1"/>
          <p:nvPr/>
        </p:nvSpPr>
        <p:spPr>
          <a:xfrm>
            <a:off x="856426" y="506422"/>
            <a:ext cx="11335574" cy="432048"/>
          </a:xfrm>
          <a:prstGeom prst="rect">
            <a:avLst/>
          </a:prstGeom>
        </p:spPr>
        <p:txBody>
          <a:bodyPr vert="horz" lIns="91440" tIns="45720" rIns="91440" bIns="45720" anchor="ctr">
            <a:noAutofit/>
          </a:bodyPr>
          <a:lstStyle/>
          <a:p>
            <a:pPr lvl="0" latinLnBrk="1">
              <a:spcBef>
                <a:spcPct val="0"/>
              </a:spcBef>
              <a:defRPr lang="ko-KR"/>
            </a:pPr>
            <a:r>
              <a:rPr lang="ko-KR" altLang="en-US" sz="4000" b="0" i="0" u="none" kern="1200" spc="0" dirty="0">
                <a:solidFill>
                  <a:srgbClr val="0068BF"/>
                </a:solidFill>
                <a:uLnTx/>
                <a:uFillTx/>
                <a:latin typeface="HY울릉도B"/>
                <a:ea typeface="HY울릉도B"/>
                <a:cs typeface="+mj-cs"/>
              </a:rPr>
              <a:t> </a:t>
            </a:r>
            <a:endParaRPr lang="ko-KR" altLang="en-US" sz="4000" b="0" i="0" u="none" kern="1200" spc="0" dirty="0">
              <a:solidFill>
                <a:srgbClr val="0068BF"/>
              </a:solidFill>
              <a:latin typeface="HY울릉도B"/>
              <a:ea typeface="HY울릉도B"/>
              <a:cs typeface="+mj-cs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281328" y="137927"/>
            <a:ext cx="726887" cy="461665"/>
            <a:chOff x="93787" y="125016"/>
            <a:chExt cx="726887" cy="461665"/>
          </a:xfrm>
        </p:grpSpPr>
        <p:sp>
          <p:nvSpPr>
            <p:cNvPr id="32" name="TextBox 31"/>
            <p:cNvSpPr txBox="1"/>
            <p:nvPr/>
          </p:nvSpPr>
          <p:spPr>
            <a:xfrm>
              <a:off x="93787" y="125016"/>
              <a:ext cx="184731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>
                <a:defRPr lang="ko-KR" altLang="en-US"/>
              </a:pPr>
              <a:endPara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+mj-ea"/>
                <a:ea typeface="+mj-ea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635943" y="145207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-342900">
                <a:defRPr lang="ko-KR"/>
              </a:pPr>
              <a:endParaRPr lang="da-DK" altLang="ko-KR" sz="2000" b="1" ker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+mj-ea"/>
              </a:endParaRPr>
            </a:p>
          </p:txBody>
        </p:sp>
      </p:grpSp>
      <p:sp>
        <p:nvSpPr>
          <p:cNvPr id="34" name="직사각형 33"/>
          <p:cNvSpPr/>
          <p:nvPr/>
        </p:nvSpPr>
        <p:spPr>
          <a:xfrm>
            <a:off x="1799692" y="3014417"/>
            <a:ext cx="6084676" cy="1061829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lstStyle/>
          <a:p>
            <a:pPr lvl="0">
              <a:defRPr lang="ko-KR" altLang="en-US"/>
            </a:pPr>
            <a:r>
              <a:rPr lang="en-US" altLang="ko-KR" sz="6300" b="1" dirty="0">
                <a:latin typeface="+mn-ea"/>
              </a:rPr>
              <a:t>THANK YOU</a:t>
            </a:r>
            <a:endParaRPr lang="ko-KR" altLang="en-US" sz="78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563888" y="4952379"/>
            <a:ext cx="5076564" cy="1200329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lstStyle/>
          <a:p>
            <a:pPr lvl="0" algn="r">
              <a:defRPr lang="ko-KR" altLang="en-US"/>
            </a:pPr>
            <a:r>
              <a:rPr lang="en-US" altLang="ko-KR" sz="2400" b="1" dirty="0">
                <a:latin typeface="+mn-ea"/>
              </a:rPr>
              <a:t>Shim, Woo Jung</a:t>
            </a:r>
          </a:p>
          <a:p>
            <a:pPr lvl="0" algn="r">
              <a:defRPr lang="ko-KR" altLang="en-US"/>
            </a:pPr>
            <a:r>
              <a:rPr lang="en-US" altLang="ko-KR" sz="2400" b="1" dirty="0">
                <a:latin typeface="+mn-ea"/>
                <a:hlinkClick r:id="rId3"/>
              </a:rPr>
              <a:t>Shimpro@spo.go.kr</a:t>
            </a:r>
            <a:endParaRPr lang="en-US" altLang="ko-KR" sz="2400" b="1" dirty="0">
              <a:latin typeface="+mn-ea"/>
            </a:endParaRPr>
          </a:p>
          <a:p>
            <a:pPr lvl="0" algn="r">
              <a:defRPr lang="ko-KR" altLang="en-US"/>
            </a:pPr>
            <a:r>
              <a:rPr lang="en-US" altLang="ko-KR" sz="2400" b="1" dirty="0">
                <a:latin typeface="+mn-ea"/>
              </a:rPr>
              <a:t>+82-32-860-4311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0" y="0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39" name="모서리가 둥근 직사각형 14">
            <a:extLst>
              <a:ext uri="{FF2B5EF4-FFF2-40B4-BE49-F238E27FC236}">
                <a16:creationId xmlns:a16="http://schemas.microsoft.com/office/drawing/2014/main" id="{DB68ADED-46A1-4B0E-8EBC-9128DAE7B8BC}"/>
              </a:ext>
            </a:extLst>
          </p:cNvPr>
          <p:cNvSpPr/>
          <p:nvPr/>
        </p:nvSpPr>
        <p:spPr>
          <a:xfrm>
            <a:off x="158377" y="1953178"/>
            <a:ext cx="8926195" cy="4399280"/>
          </a:xfrm>
          <a:prstGeom prst="roundRect">
            <a:avLst>
              <a:gd name="adj" fmla="val 8851"/>
            </a:avLst>
          </a:prstGeom>
          <a:gradFill flip="none" rotWithShape="1">
            <a:gsLst>
              <a:gs pos="0">
                <a:sysClr val="window" lastClr="FFFFFF"/>
              </a:gs>
              <a:gs pos="100000">
                <a:sysClr val="window" lastClr="FFFFFF">
                  <a:lumMod val="85000"/>
                </a:sysClr>
              </a:gs>
              <a:gs pos="100000">
                <a:sysClr val="window" lastClr="FFFFFF"/>
              </a:gs>
            </a:gsLst>
            <a:lin ang="2700000" scaled="1"/>
            <a:tileRect/>
          </a:gradFill>
          <a:ln w="1270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90500" h="38100" prst="coolSlant"/>
          </a:sp3d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none" lIns="91440" tIns="45720" rIns="91440" bIns="45720" anchor="ctr" anchorCtr="0">
            <a:spAutoFit/>
          </a:bodyPr>
          <a:lstStyle/>
          <a:p>
            <a:pPr lvl="0">
              <a:defRPr lang="ko-KR" altLang="en-US"/>
            </a:pP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267307" y="116632"/>
            <a:ext cx="20762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lang="ko-KR" altLang="en-US"/>
            </a:pPr>
            <a:r>
              <a:rPr lang="en-US" altLang="ko-KR" sz="2800" b="1" dirty="0">
                <a:solidFill>
                  <a:schemeClr val="bg1"/>
                </a:solidFill>
              </a:rPr>
              <a:t>CONTENTS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다이어그램 8"/>
          <p:cNvGraphicFramePr/>
          <p:nvPr/>
        </p:nvGraphicFramePr>
        <p:xfrm>
          <a:off x="899592" y="202746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051" name="오각형 2050"/>
          <p:cNvSpPr/>
          <p:nvPr/>
        </p:nvSpPr>
        <p:spPr>
          <a:xfrm rot="10800000">
            <a:off x="838731" y="2132856"/>
            <a:ext cx="6901612" cy="683996"/>
          </a:xfrm>
          <a:prstGeom prst="homePlate">
            <a:avLst>
              <a:gd name="adj" fmla="val 5000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 w="254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 dirty="0"/>
          </a:p>
        </p:txBody>
      </p:sp>
      <p:sp>
        <p:nvSpPr>
          <p:cNvPr id="2052" name="TextBox 2051"/>
          <p:cNvSpPr txBox="1"/>
          <p:nvPr/>
        </p:nvSpPr>
        <p:spPr>
          <a:xfrm>
            <a:off x="1111771" y="2151560"/>
            <a:ext cx="6730613" cy="683996"/>
          </a:xfrm>
          <a:prstGeom prst="rect">
            <a:avLst/>
          </a:prstGeom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311227" tIns="83820" rIns="156464" bIns="83820" anchor="ctr" anchorCtr="0">
            <a:noAutofit/>
          </a:bodyPr>
          <a:lstStyle/>
          <a:p>
            <a:pPr lvl="0" algn="ctr" defTabSz="917739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lang="ko-KR" altLang="en-US"/>
            </a:pPr>
            <a:r>
              <a:rPr lang="en-US" altLang="ko-KR" sz="2200" b="1" kern="1200" dirty="0"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Globalization of Criminal Information</a:t>
            </a:r>
            <a:endParaRPr lang="ko-KR" altLang="en-US" sz="2200" b="1" kern="1200" dirty="0"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타원 2052"/>
          <p:cNvSpPr/>
          <p:nvPr/>
        </p:nvSpPr>
        <p:spPr>
          <a:xfrm>
            <a:off x="769878" y="2133778"/>
            <a:ext cx="705776" cy="705776"/>
          </a:xfrm>
          <a:prstGeom prst="ellipse">
            <a:avLst/>
          </a:prstGeom>
          <a:blipFill rotWithShape="1">
            <a:blip r:embed="rId9"/>
            <a:stretch>
              <a:fillRect/>
            </a:stretch>
          </a:blipFill>
          <a:ln w="254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rgbClr r="0" g="0" b="0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 dirty="0"/>
          </a:p>
        </p:txBody>
      </p:sp>
      <p:sp>
        <p:nvSpPr>
          <p:cNvPr id="2054" name="오각형 2053"/>
          <p:cNvSpPr/>
          <p:nvPr/>
        </p:nvSpPr>
        <p:spPr>
          <a:xfrm rot="10800000">
            <a:off x="802634" y="2978991"/>
            <a:ext cx="6901714" cy="683996"/>
          </a:xfrm>
          <a:prstGeom prst="homePlate">
            <a:avLst>
              <a:gd name="adj" fmla="val 5000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 w="254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 dirty="0"/>
          </a:p>
        </p:txBody>
      </p:sp>
      <p:sp>
        <p:nvSpPr>
          <p:cNvPr id="2055" name="TextBox 2054"/>
          <p:cNvSpPr txBox="1"/>
          <p:nvPr/>
        </p:nvSpPr>
        <p:spPr>
          <a:xfrm>
            <a:off x="1117649" y="2960948"/>
            <a:ext cx="6730715" cy="683996"/>
          </a:xfrm>
          <a:prstGeom prst="rect">
            <a:avLst/>
          </a:prstGeom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311227" tIns="83820" rIns="156464" bIns="83820" anchor="ctr" anchorCtr="0">
            <a:noAutofit/>
          </a:bodyPr>
          <a:lstStyle/>
          <a:p>
            <a:pPr lvl="0" algn="ctr" defTabSz="9177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lang="ko-KR" altLang="en-US"/>
            </a:pPr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New Approach to Cross-border Search and Seizure</a:t>
            </a:r>
            <a:endParaRPr lang="ko-KR" altLang="en-US" sz="2000" b="1" kern="1200" dirty="0"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6" name="타원 2055"/>
          <p:cNvSpPr/>
          <p:nvPr/>
        </p:nvSpPr>
        <p:spPr>
          <a:xfrm>
            <a:off x="755579" y="2960948"/>
            <a:ext cx="705776" cy="705776"/>
          </a:xfrm>
          <a:prstGeom prst="ellipse">
            <a:avLst/>
          </a:prstGeom>
          <a:blipFill rotWithShape="1">
            <a:blip r:embed="rId9"/>
            <a:stretch>
              <a:fillRect/>
            </a:stretch>
          </a:blipFill>
          <a:ln w="254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rgbClr r="0" g="0" b="0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 dirty="0"/>
          </a:p>
        </p:txBody>
      </p:sp>
      <p:sp>
        <p:nvSpPr>
          <p:cNvPr id="2057" name="오각형 2056"/>
          <p:cNvSpPr/>
          <p:nvPr/>
        </p:nvSpPr>
        <p:spPr>
          <a:xfrm rot="10800000">
            <a:off x="816494" y="3810820"/>
            <a:ext cx="6923849" cy="683996"/>
          </a:xfrm>
          <a:prstGeom prst="homePlate">
            <a:avLst>
              <a:gd name="adj" fmla="val 5000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 w="254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 dirty="0"/>
          </a:p>
        </p:txBody>
      </p:sp>
      <p:sp>
        <p:nvSpPr>
          <p:cNvPr id="2058" name="TextBox 2057"/>
          <p:cNvSpPr txBox="1"/>
          <p:nvPr/>
        </p:nvSpPr>
        <p:spPr>
          <a:xfrm>
            <a:off x="1131518" y="3810820"/>
            <a:ext cx="6752850" cy="683996"/>
          </a:xfrm>
          <a:prstGeom prst="rect">
            <a:avLst/>
          </a:prstGeom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311227" tIns="83820" rIns="156464" bIns="83820" anchor="ctr" anchorCtr="0">
            <a:noAutofit/>
          </a:bodyPr>
          <a:lstStyle/>
          <a:p>
            <a:pPr lvl="0" algn="ctr" defTabSz="9177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lang="ko-KR" altLang="en-US"/>
            </a:pPr>
            <a:r>
              <a:rPr lang="en-US" altLang="ko-KR" sz="2200" b="1" dirty="0"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Remote Search and Seizure Protocol in Korea</a:t>
            </a:r>
          </a:p>
        </p:txBody>
      </p:sp>
      <p:sp>
        <p:nvSpPr>
          <p:cNvPr id="2059" name="타원 2058"/>
          <p:cNvSpPr/>
          <p:nvPr/>
        </p:nvSpPr>
        <p:spPr>
          <a:xfrm>
            <a:off x="755579" y="3789040"/>
            <a:ext cx="705776" cy="705776"/>
          </a:xfrm>
          <a:prstGeom prst="ellipse">
            <a:avLst/>
          </a:prstGeom>
          <a:blipFill rotWithShape="1">
            <a:blip r:embed="rId9"/>
            <a:stretch>
              <a:fillRect/>
            </a:stretch>
          </a:blipFill>
          <a:ln w="254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rgbClr r="0" g="0" b="0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71600" y="2276872"/>
            <a:ext cx="288032" cy="3882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1</a:t>
            </a:r>
            <a:endParaRPr lang="ko-KR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71600" y="3104965"/>
            <a:ext cx="2880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2</a:t>
            </a:r>
            <a:endParaRPr lang="ko-KR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71600" y="3918752"/>
            <a:ext cx="288032" cy="388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3</a:t>
            </a:r>
            <a:endParaRPr lang="ko-KR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41337" y="4853705"/>
            <a:ext cx="2880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endParaRPr lang="en-US" altLang="ko-K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</p:txBody>
      </p:sp>
      <p:sp>
        <p:nvSpPr>
          <p:cNvPr id="27" name="오각형 2056">
            <a:extLst>
              <a:ext uri="{FF2B5EF4-FFF2-40B4-BE49-F238E27FC236}">
                <a16:creationId xmlns:a16="http://schemas.microsoft.com/office/drawing/2014/main" id="{13333831-0DD9-4386-A7D3-E345945F9E70}"/>
              </a:ext>
            </a:extLst>
          </p:cNvPr>
          <p:cNvSpPr/>
          <p:nvPr/>
        </p:nvSpPr>
        <p:spPr>
          <a:xfrm rot="10800000">
            <a:off x="816494" y="4666290"/>
            <a:ext cx="6923849" cy="683996"/>
          </a:xfrm>
          <a:prstGeom prst="homePlate">
            <a:avLst>
              <a:gd name="adj" fmla="val 5000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 w="254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357155-B907-4444-B35A-573819BFC04E}"/>
              </a:ext>
            </a:extLst>
          </p:cNvPr>
          <p:cNvSpPr txBox="1"/>
          <p:nvPr/>
        </p:nvSpPr>
        <p:spPr>
          <a:xfrm>
            <a:off x="987493" y="4666290"/>
            <a:ext cx="6752850" cy="683996"/>
          </a:xfrm>
          <a:prstGeom prst="rect">
            <a:avLst/>
          </a:prstGeom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311227" tIns="83820" rIns="156464" bIns="83820" anchor="ctr" anchorCtr="0">
            <a:noAutofit/>
          </a:bodyPr>
          <a:lstStyle/>
          <a:p>
            <a:pPr lvl="0" algn="ctr" defTabSz="9177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lang="ko-KR" altLang="en-US"/>
            </a:pPr>
            <a:r>
              <a:rPr lang="en-US" altLang="ko-KR" sz="2200" b="1" dirty="0"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Forensic Team </a:t>
            </a:r>
          </a:p>
          <a:p>
            <a:pPr lvl="0" algn="ctr" defTabSz="9177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lang="ko-KR" altLang="en-US"/>
            </a:pPr>
            <a:r>
              <a:rPr lang="en-US" altLang="ko-KR" sz="2200" b="1" dirty="0"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the Korean Supreme Prosecutors' Office</a:t>
            </a:r>
            <a:endParaRPr lang="ko-KR" altLang="en-US" sz="2200" b="1" kern="1200" dirty="0"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타원 28">
            <a:extLst>
              <a:ext uri="{FF2B5EF4-FFF2-40B4-BE49-F238E27FC236}">
                <a16:creationId xmlns:a16="http://schemas.microsoft.com/office/drawing/2014/main" id="{B6A03B5B-A5AD-4338-860D-2AF73F22E356}"/>
              </a:ext>
            </a:extLst>
          </p:cNvPr>
          <p:cNvSpPr/>
          <p:nvPr/>
        </p:nvSpPr>
        <p:spPr>
          <a:xfrm>
            <a:off x="755579" y="4644510"/>
            <a:ext cx="705776" cy="705776"/>
          </a:xfrm>
          <a:prstGeom prst="ellipse">
            <a:avLst/>
          </a:prstGeom>
          <a:blipFill rotWithShape="1">
            <a:blip r:embed="rId9"/>
            <a:stretch>
              <a:fillRect/>
            </a:stretch>
          </a:blipFill>
          <a:ln w="254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rgbClr r="0" g="0" b="0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FFFBE3-937D-4287-B91E-66E2739B1A95}"/>
              </a:ext>
            </a:extLst>
          </p:cNvPr>
          <p:cNvSpPr txBox="1"/>
          <p:nvPr/>
        </p:nvSpPr>
        <p:spPr>
          <a:xfrm>
            <a:off x="971600" y="4774222"/>
            <a:ext cx="2880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4</a:t>
            </a:r>
            <a:endParaRPr lang="ko-KR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</p:txBody>
      </p:sp>
      <p:sp>
        <p:nvSpPr>
          <p:cNvPr id="34" name="오각형 2056">
            <a:extLst>
              <a:ext uri="{FF2B5EF4-FFF2-40B4-BE49-F238E27FC236}">
                <a16:creationId xmlns:a16="http://schemas.microsoft.com/office/drawing/2014/main" id="{EE94FE13-57C1-49EF-9E7A-59036EB00D98}"/>
              </a:ext>
            </a:extLst>
          </p:cNvPr>
          <p:cNvSpPr/>
          <p:nvPr/>
        </p:nvSpPr>
        <p:spPr>
          <a:xfrm rot="10800000">
            <a:off x="819083" y="5517311"/>
            <a:ext cx="6923849" cy="683996"/>
          </a:xfrm>
          <a:prstGeom prst="homePlate">
            <a:avLst>
              <a:gd name="adj" fmla="val 5000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 w="254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AB3CA49-23D7-4E21-96C1-EAAA8DD9CE88}"/>
              </a:ext>
            </a:extLst>
          </p:cNvPr>
          <p:cNvSpPr txBox="1"/>
          <p:nvPr/>
        </p:nvSpPr>
        <p:spPr>
          <a:xfrm>
            <a:off x="990082" y="5517311"/>
            <a:ext cx="6752850" cy="683996"/>
          </a:xfrm>
          <a:prstGeom prst="rect">
            <a:avLst/>
          </a:prstGeom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311227" tIns="83820" rIns="156464" bIns="83820" anchor="ctr" anchorCtr="0">
            <a:noAutofit/>
          </a:bodyPr>
          <a:lstStyle/>
          <a:p>
            <a:pPr lvl="0" algn="ctr" defTabSz="917739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lang="ko-KR" altLang="en-US"/>
            </a:pPr>
            <a:r>
              <a:rPr lang="en-US" altLang="ko-KR" sz="2200" b="1" dirty="0"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ko-KR" altLang="en-US" sz="2200" b="1" kern="1200" dirty="0"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타원 35">
            <a:extLst>
              <a:ext uri="{FF2B5EF4-FFF2-40B4-BE49-F238E27FC236}">
                <a16:creationId xmlns:a16="http://schemas.microsoft.com/office/drawing/2014/main" id="{ABF2B82D-1FF8-469C-83D9-A1C9658A2E53}"/>
              </a:ext>
            </a:extLst>
          </p:cNvPr>
          <p:cNvSpPr/>
          <p:nvPr/>
        </p:nvSpPr>
        <p:spPr>
          <a:xfrm>
            <a:off x="758168" y="5495531"/>
            <a:ext cx="705776" cy="705776"/>
          </a:xfrm>
          <a:prstGeom prst="ellipse">
            <a:avLst/>
          </a:prstGeom>
          <a:blipFill rotWithShape="1">
            <a:blip r:embed="rId9"/>
            <a:stretch>
              <a:fillRect/>
            </a:stretch>
          </a:blipFill>
          <a:ln w="254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rgbClr r="0" g="0" b="0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E55AE8E-D787-4DAC-9C88-9934A19E4FE8}"/>
              </a:ext>
            </a:extLst>
          </p:cNvPr>
          <p:cNvSpPr txBox="1"/>
          <p:nvPr/>
        </p:nvSpPr>
        <p:spPr>
          <a:xfrm>
            <a:off x="974189" y="5625243"/>
            <a:ext cx="2880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5</a:t>
            </a:r>
            <a:endParaRPr lang="ko-KR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2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0" y="-172481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56" name="직사각형 155"/>
          <p:cNvSpPr/>
          <p:nvPr/>
        </p:nvSpPr>
        <p:spPr>
          <a:xfrm>
            <a:off x="97979" y="756494"/>
            <a:ext cx="269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lang="ko-KR" altLang="en-US"/>
            </a:pPr>
            <a:r>
              <a:rPr lang="en-US" altLang="ko-KR" b="1" dirty="0">
                <a:latin typeface="+mn-ea"/>
              </a:rPr>
              <a:t> </a:t>
            </a:r>
            <a:endParaRPr lang="ko-KR" altLang="en-US" b="1" dirty="0">
              <a:latin typeface="+mn-ea"/>
            </a:endParaRPr>
          </a:p>
        </p:txBody>
      </p:sp>
      <p:sp>
        <p:nvSpPr>
          <p:cNvPr id="89" name="WordArt 31"/>
          <p:cNvSpPr>
            <a:spLocks noChangeArrowheads="1" noChangeShapeType="1"/>
          </p:cNvSpPr>
          <p:nvPr/>
        </p:nvSpPr>
        <p:spPr>
          <a:xfrm>
            <a:off x="4771412" y="4976882"/>
            <a:ext cx="715963" cy="270556"/>
          </a:xfrm>
          <a:prstGeom prst="rect">
            <a:avLst/>
          </a:prstGeom>
        </p:spPr>
        <p:txBody>
          <a:bodyPr wrap="none"/>
          <a:lstStyle/>
          <a:p>
            <a:pPr lvl="0">
              <a:defRPr lang="ko-KR" altLang="en-US"/>
            </a:pPr>
            <a:endParaRPr lang="ko-KR" altLang="en-US" sz="2000" kern="0" dirty="0">
              <a:ln w="3175">
                <a:solidFill>
                  <a:srgbClr val="FFFF99"/>
                </a:solidFill>
                <a:round/>
              </a:ln>
              <a:solidFill>
                <a:srgbClr val="008000"/>
              </a:solidFill>
              <a:effectLst>
                <a:outerShdw dist="35921" dir="2700000" algn="ctr" rotWithShape="0">
                  <a:srgbClr val="000066"/>
                </a:outerShdw>
              </a:effectLst>
              <a:latin typeface="휴먼둥근헤드라인"/>
              <a:ea typeface="휴먼둥근헤드라인"/>
            </a:endParaRPr>
          </a:p>
        </p:txBody>
      </p:sp>
      <p:sp>
        <p:nvSpPr>
          <p:cNvPr id="152" name="WordArt 25"/>
          <p:cNvSpPr>
            <a:spLocks noChangeArrowheads="1" noChangeShapeType="1"/>
          </p:cNvSpPr>
          <p:nvPr/>
        </p:nvSpPr>
        <p:spPr>
          <a:xfrm>
            <a:off x="6557621" y="3705311"/>
            <a:ext cx="701051" cy="252572"/>
          </a:xfrm>
          <a:prstGeom prst="rect">
            <a:avLst/>
          </a:prstGeom>
        </p:spPr>
        <p:txBody>
          <a:bodyPr wrap="none"/>
          <a:lstStyle/>
          <a:p>
            <a:pPr lvl="0">
              <a:defRPr lang="ko-KR" altLang="en-US"/>
            </a:pPr>
            <a:endParaRPr lang="ko-KR" altLang="en-US" sz="2400" kern="0" dirty="0">
              <a:ln w="9525">
                <a:solidFill>
                  <a:schemeClr val="bg1"/>
                </a:solidFill>
                <a:round/>
              </a:ln>
              <a:solidFill>
                <a:srgbClr val="992607"/>
              </a:solidFill>
              <a:effectLst>
                <a:outerShdw dist="35921" dir="2700000" algn="ctr" rotWithShape="0">
                  <a:srgbClr val="868686"/>
                </a:outerShdw>
              </a:effectLst>
              <a:latin typeface="휴먼둥근헤드라인"/>
              <a:ea typeface="휴먼둥근헤드라인"/>
            </a:endParaRPr>
          </a:p>
        </p:txBody>
      </p:sp>
      <p:sp>
        <p:nvSpPr>
          <p:cNvPr id="159" name="WordArt 31"/>
          <p:cNvSpPr>
            <a:spLocks noChangeArrowheads="1" noChangeShapeType="1"/>
          </p:cNvSpPr>
          <p:nvPr/>
        </p:nvSpPr>
        <p:spPr>
          <a:xfrm>
            <a:off x="4555388" y="4856067"/>
            <a:ext cx="715963" cy="270556"/>
          </a:xfrm>
          <a:prstGeom prst="rect">
            <a:avLst/>
          </a:prstGeom>
        </p:spPr>
        <p:txBody>
          <a:bodyPr wrap="none"/>
          <a:lstStyle/>
          <a:p>
            <a:pPr lvl="0">
              <a:defRPr lang="ko-KR" altLang="en-US"/>
            </a:pPr>
            <a:endParaRPr lang="ko-KR" altLang="en-US" sz="2000" kern="0" dirty="0">
              <a:ln w="3175">
                <a:solidFill>
                  <a:srgbClr val="FFFF99"/>
                </a:solidFill>
                <a:round/>
              </a:ln>
              <a:solidFill>
                <a:srgbClr val="008000"/>
              </a:solidFill>
              <a:effectLst>
                <a:outerShdw dist="35921" dir="2700000" algn="ctr" rotWithShape="0">
                  <a:srgbClr val="000066"/>
                </a:outerShdw>
              </a:effectLst>
              <a:latin typeface="휴먼둥근헤드라인"/>
              <a:ea typeface="휴먼둥근헤드라인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354" y="1721373"/>
            <a:ext cx="8904138" cy="5055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v"/>
              <a:defRPr lang="ko-KR" altLang="en-US"/>
            </a:pPr>
            <a:r>
              <a:rPr lang="en-US" altLang="ko-KR" sz="2500" b="1" dirty="0">
                <a:latin typeface="Arial" panose="020B0604020202020204" pitchFamily="34" charset="0"/>
                <a:cs typeface="Arial" panose="020B0604020202020204" pitchFamily="34" charset="0"/>
              </a:rPr>
              <a:t>Internet technological advance has brought huge change to search and seizure of digital</a:t>
            </a:r>
            <a:r>
              <a:rPr lang="ko-KR" alt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500" b="1" dirty="0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  <a:defRPr lang="ko-KR" altLang="en-US"/>
            </a:pP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Information is stored not in physical drive(cellphone, computer), but </a:t>
            </a:r>
            <a:r>
              <a:rPr lang="en-US" altLang="ko-K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in ISP’s foreign server </a:t>
            </a: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(Cloud Computing)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  <a:defRPr lang="ko-KR" altLang="en-US"/>
            </a:pP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Illegal online sites(gambling, pornography, etc.) provide service using foreign server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  <a:defRPr lang="ko-KR" altLang="en-US"/>
            </a:pP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Data can be stored in numerous server or sometimes data's actual location cannot be specified</a:t>
            </a:r>
          </a:p>
        </p:txBody>
      </p:sp>
      <p:grpSp>
        <p:nvGrpSpPr>
          <p:cNvPr id="55" name="그룹 54"/>
          <p:cNvGrpSpPr/>
          <p:nvPr/>
        </p:nvGrpSpPr>
        <p:grpSpPr>
          <a:xfrm>
            <a:off x="80880" y="1067459"/>
            <a:ext cx="6476741" cy="669353"/>
            <a:chOff x="539551" y="299562"/>
            <a:chExt cx="2438464" cy="669353"/>
          </a:xfrm>
        </p:grpSpPr>
        <p:sp>
          <p:nvSpPr>
            <p:cNvPr id="56" name="모서리가 둥근 직사각형 55"/>
            <p:cNvSpPr/>
            <p:nvPr/>
          </p:nvSpPr>
          <p:spPr>
            <a:xfrm>
              <a:off x="539551" y="299562"/>
              <a:ext cx="2438464" cy="669353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accent1"/>
                </a:gs>
                <a:gs pos="61000">
                  <a:schemeClr val="tx2"/>
                </a:gs>
                <a:gs pos="100000">
                  <a:schemeClr val="accent1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 lang="ko-KR"/>
              </a:pPr>
              <a:endParaRPr lang="ko-KR" altLang="en-US" dirty="0"/>
            </a:p>
          </p:txBody>
        </p:sp>
        <p:sp>
          <p:nvSpPr>
            <p:cNvPr id="57" name="TextBox 111"/>
            <p:cNvSpPr txBox="1">
              <a:spLocks noChangeArrowheads="1"/>
            </p:cNvSpPr>
            <p:nvPr/>
          </p:nvSpPr>
          <p:spPr>
            <a:xfrm>
              <a:off x="545377" y="402149"/>
              <a:ext cx="2432638" cy="4924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square">
              <a:spAutoFit/>
            </a:bodyPr>
            <a:lstStyle/>
            <a:p>
              <a:pPr algn="ctr">
                <a:defRPr lang="ko-KR" altLang="en-US"/>
              </a:pPr>
              <a:r>
                <a:rPr lang="en-US" altLang="ko-KR" sz="2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Globalization of Criminal Information</a:t>
              </a:r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2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0" y="-172481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56" name="직사각형 155"/>
          <p:cNvSpPr/>
          <p:nvPr/>
        </p:nvSpPr>
        <p:spPr>
          <a:xfrm>
            <a:off x="97979" y="756494"/>
            <a:ext cx="269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lang="ko-KR" altLang="en-US"/>
            </a:pPr>
            <a:r>
              <a:rPr lang="en-US" altLang="ko-KR" b="1" dirty="0">
                <a:latin typeface="+mn-ea"/>
              </a:rPr>
              <a:t> </a:t>
            </a:r>
            <a:endParaRPr lang="ko-KR" altLang="en-US" b="1" dirty="0">
              <a:latin typeface="+mn-ea"/>
            </a:endParaRPr>
          </a:p>
        </p:txBody>
      </p:sp>
      <p:sp>
        <p:nvSpPr>
          <p:cNvPr id="89" name="WordArt 31"/>
          <p:cNvSpPr>
            <a:spLocks noChangeArrowheads="1" noChangeShapeType="1"/>
          </p:cNvSpPr>
          <p:nvPr/>
        </p:nvSpPr>
        <p:spPr>
          <a:xfrm>
            <a:off x="4771412" y="4976882"/>
            <a:ext cx="715963" cy="270556"/>
          </a:xfrm>
          <a:prstGeom prst="rect">
            <a:avLst/>
          </a:prstGeom>
        </p:spPr>
        <p:txBody>
          <a:bodyPr wrap="none"/>
          <a:lstStyle/>
          <a:p>
            <a:pPr lvl="0">
              <a:defRPr lang="ko-KR" altLang="en-US"/>
            </a:pPr>
            <a:endParaRPr lang="ko-KR" altLang="en-US" sz="2000" kern="0" dirty="0">
              <a:ln w="3175">
                <a:solidFill>
                  <a:srgbClr val="FFFF99"/>
                </a:solidFill>
                <a:round/>
              </a:ln>
              <a:solidFill>
                <a:srgbClr val="008000"/>
              </a:solidFill>
              <a:effectLst>
                <a:outerShdw dist="35921" dir="2700000" algn="ctr" rotWithShape="0">
                  <a:srgbClr val="000066"/>
                </a:outerShdw>
              </a:effectLst>
              <a:latin typeface="휴먼둥근헤드라인"/>
              <a:ea typeface="휴먼둥근헤드라인"/>
            </a:endParaRPr>
          </a:p>
        </p:txBody>
      </p:sp>
      <p:sp>
        <p:nvSpPr>
          <p:cNvPr id="152" name="WordArt 25"/>
          <p:cNvSpPr>
            <a:spLocks noChangeArrowheads="1" noChangeShapeType="1"/>
          </p:cNvSpPr>
          <p:nvPr/>
        </p:nvSpPr>
        <p:spPr>
          <a:xfrm>
            <a:off x="6557621" y="3705311"/>
            <a:ext cx="701051" cy="252572"/>
          </a:xfrm>
          <a:prstGeom prst="rect">
            <a:avLst/>
          </a:prstGeom>
        </p:spPr>
        <p:txBody>
          <a:bodyPr wrap="none"/>
          <a:lstStyle/>
          <a:p>
            <a:pPr lvl="0">
              <a:defRPr lang="ko-KR" altLang="en-US"/>
            </a:pPr>
            <a:endParaRPr lang="ko-KR" altLang="en-US" sz="2400" kern="0" dirty="0">
              <a:ln w="9525">
                <a:solidFill>
                  <a:schemeClr val="bg1"/>
                </a:solidFill>
                <a:round/>
              </a:ln>
              <a:solidFill>
                <a:srgbClr val="992607"/>
              </a:solidFill>
              <a:effectLst>
                <a:outerShdw dist="35921" dir="2700000" algn="ctr" rotWithShape="0">
                  <a:srgbClr val="868686"/>
                </a:outerShdw>
              </a:effectLst>
              <a:latin typeface="휴먼둥근헤드라인"/>
              <a:ea typeface="휴먼둥근헤드라인"/>
            </a:endParaRPr>
          </a:p>
        </p:txBody>
      </p:sp>
      <p:sp>
        <p:nvSpPr>
          <p:cNvPr id="159" name="WordArt 31"/>
          <p:cNvSpPr>
            <a:spLocks noChangeArrowheads="1" noChangeShapeType="1"/>
          </p:cNvSpPr>
          <p:nvPr/>
        </p:nvSpPr>
        <p:spPr>
          <a:xfrm>
            <a:off x="4555388" y="4856067"/>
            <a:ext cx="715963" cy="270556"/>
          </a:xfrm>
          <a:prstGeom prst="rect">
            <a:avLst/>
          </a:prstGeom>
        </p:spPr>
        <p:txBody>
          <a:bodyPr wrap="none"/>
          <a:lstStyle/>
          <a:p>
            <a:pPr lvl="0">
              <a:defRPr lang="ko-KR" altLang="en-US"/>
            </a:pPr>
            <a:endParaRPr lang="ko-KR" altLang="en-US" sz="2000" kern="0" dirty="0">
              <a:ln w="3175">
                <a:solidFill>
                  <a:srgbClr val="FFFF99"/>
                </a:solidFill>
                <a:round/>
              </a:ln>
              <a:solidFill>
                <a:srgbClr val="008000"/>
              </a:solidFill>
              <a:effectLst>
                <a:outerShdw dist="35921" dir="2700000" algn="ctr" rotWithShape="0">
                  <a:srgbClr val="000066"/>
                </a:outerShdw>
              </a:effectLst>
              <a:latin typeface="휴먼둥근헤드라인"/>
              <a:ea typeface="휴먼둥근헤드라인"/>
            </a:endParaRPr>
          </a:p>
        </p:txBody>
      </p:sp>
      <p:grpSp>
        <p:nvGrpSpPr>
          <p:cNvPr id="55" name="그룹 54"/>
          <p:cNvGrpSpPr/>
          <p:nvPr/>
        </p:nvGrpSpPr>
        <p:grpSpPr>
          <a:xfrm>
            <a:off x="80880" y="1067459"/>
            <a:ext cx="6476741" cy="669353"/>
            <a:chOff x="539551" y="299562"/>
            <a:chExt cx="2438464" cy="669353"/>
          </a:xfrm>
        </p:grpSpPr>
        <p:sp>
          <p:nvSpPr>
            <p:cNvPr id="56" name="모서리가 둥근 직사각형 55"/>
            <p:cNvSpPr/>
            <p:nvPr/>
          </p:nvSpPr>
          <p:spPr>
            <a:xfrm>
              <a:off x="539551" y="299562"/>
              <a:ext cx="2438464" cy="669353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accent1"/>
                </a:gs>
                <a:gs pos="61000">
                  <a:schemeClr val="tx2"/>
                </a:gs>
                <a:gs pos="100000">
                  <a:schemeClr val="accent1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 lang="ko-KR"/>
              </a:pPr>
              <a:endParaRPr lang="ko-KR" altLang="en-US" dirty="0"/>
            </a:p>
          </p:txBody>
        </p:sp>
        <p:sp>
          <p:nvSpPr>
            <p:cNvPr id="57" name="TextBox 111"/>
            <p:cNvSpPr txBox="1">
              <a:spLocks noChangeArrowheads="1"/>
            </p:cNvSpPr>
            <p:nvPr/>
          </p:nvSpPr>
          <p:spPr>
            <a:xfrm>
              <a:off x="545377" y="402149"/>
              <a:ext cx="2432638" cy="4924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square">
              <a:spAutoFit/>
            </a:bodyPr>
            <a:lstStyle/>
            <a:p>
              <a:pPr algn="ctr">
                <a:defRPr lang="ko-KR" altLang="en-US"/>
              </a:pPr>
              <a:r>
                <a:rPr lang="en-US" altLang="ko-KR" sz="2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Globalization of Criminal Information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7DAC786-1F1C-4F66-A163-B3A72104096D}"/>
              </a:ext>
            </a:extLst>
          </p:cNvPr>
          <p:cNvSpPr txBox="1"/>
          <p:nvPr/>
        </p:nvSpPr>
        <p:spPr>
          <a:xfrm>
            <a:off x="71978" y="1940981"/>
            <a:ext cx="8974521" cy="46462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v"/>
              <a:defRPr lang="ko-KR" altLang="en-US"/>
            </a:pP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Need for Change in Search and Seizure Procedure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  <a:defRPr lang="ko-KR" altLang="en-US"/>
            </a:pPr>
            <a:r>
              <a:rPr lang="en-US" altLang="ko-KR" sz="2200" b="1" dirty="0">
                <a:latin typeface="Arial" panose="020B0604020202020204" pitchFamily="34" charset="0"/>
                <a:cs typeface="Arial" panose="020B0604020202020204" pitchFamily="34" charset="0"/>
              </a:rPr>
              <a:t>Problems with current mutual legal assistance procedure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Ø"/>
              <a:defRPr lang="ko-KR" altLang="en-US"/>
            </a:pPr>
            <a:r>
              <a:rPr lang="en-US" altLang="ko-KR" sz="2200" b="1" dirty="0">
                <a:latin typeface="Arial" panose="020B0604020202020204" pitchFamily="34" charset="0"/>
                <a:cs typeface="Arial" panose="020B0604020202020204" pitchFamily="34" charset="0"/>
              </a:rPr>
              <a:t>Many steps to take before actual assistance is provided</a:t>
            </a:r>
          </a:p>
          <a:p>
            <a:pPr marL="1257300" lvl="2" indent="-342900">
              <a:lnSpc>
                <a:spcPct val="150000"/>
              </a:lnSpc>
              <a:defRPr lang="ko-KR" altLang="en-US"/>
            </a:pPr>
            <a:r>
              <a:rPr lang="en-US" altLang="ko-KR" sz="2200" dirty="0">
                <a:latin typeface="Arial" panose="020B0604020202020204" pitchFamily="34" charset="0"/>
                <a:cs typeface="Arial" panose="020B0604020202020204" pitchFamily="34" charset="0"/>
              </a:rPr>
              <a:t>→ problematic since storage time of essential</a:t>
            </a:r>
            <a:r>
              <a:rPr lang="ko-KR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200" dirty="0">
                <a:latin typeface="Arial" panose="020B0604020202020204" pitchFamily="34" charset="0"/>
                <a:cs typeface="Arial" panose="020B0604020202020204" pitchFamily="34" charset="0"/>
              </a:rPr>
              <a:t>information (account info, IP address, etc.) is often short</a:t>
            </a:r>
          </a:p>
          <a:p>
            <a:pPr lvl="2">
              <a:lnSpc>
                <a:spcPct val="150000"/>
              </a:lnSpc>
              <a:defRPr lang="ko-KR" altLang="en-US"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→ Data can be remotely deleted by the user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Ø"/>
              <a:defRPr lang="ko-KR" altLang="en-US"/>
            </a:pPr>
            <a:r>
              <a:rPr lang="en-US" altLang="ko-KR" sz="2200" b="1" dirty="0">
                <a:latin typeface="Arial" panose="020B0604020202020204" pitchFamily="34" charset="0"/>
                <a:cs typeface="Arial" panose="020B0604020202020204" pitchFamily="34" charset="0"/>
              </a:rPr>
              <a:t>Double criminality</a:t>
            </a:r>
          </a:p>
          <a:p>
            <a:pPr marL="1257300" lvl="2" indent="-361950">
              <a:lnSpc>
                <a:spcPct val="150000"/>
              </a:lnSpc>
              <a:defRPr lang="ko-KR" altLang="en-US"/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altLang="ko-KR" sz="2200" dirty="0">
                <a:latin typeface="Arial" panose="020B0604020202020204" pitchFamily="34" charset="0"/>
                <a:cs typeface="Arial" panose="020B0604020202020204" pitchFamily="34" charset="0"/>
              </a:rPr>
              <a:t> Assistance may not be provided due to different legal and judicial</a:t>
            </a:r>
            <a:r>
              <a:rPr lang="ko-KR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200" dirty="0">
                <a:latin typeface="Arial" panose="020B0604020202020204" pitchFamily="34" charset="0"/>
                <a:cs typeface="Arial" panose="020B0604020202020204" pitchFamily="34" charset="0"/>
              </a:rPr>
              <a:t>system of each country</a:t>
            </a:r>
          </a:p>
        </p:txBody>
      </p:sp>
    </p:spTree>
    <p:extLst>
      <p:ext uri="{BB962C8B-B14F-4D97-AF65-F5344CB8AC3E}">
        <p14:creationId xmlns:p14="http://schemas.microsoft.com/office/powerpoint/2010/main" val="23916252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-172481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Box 111"/>
          <p:cNvSpPr txBox="1">
            <a:spLocks noChangeArrowheads="1"/>
          </p:cNvSpPr>
          <p:nvPr/>
        </p:nvSpPr>
        <p:spPr>
          <a:xfrm>
            <a:off x="347582" y="1335440"/>
            <a:ext cx="5049971" cy="83099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en-US" altLang="ko-KR" sz="2400" b="1" dirty="0">
                <a:solidFill>
                  <a:schemeClr val="bg1"/>
                </a:solidFill>
                <a:latin typeface="+mn-ea"/>
                <a:cs typeface="Arial"/>
              </a:rPr>
              <a:t>PROSECUTION SYSTEM OF ROK</a:t>
            </a:r>
            <a:endParaRPr lang="ko-KR" altLang="en-US" sz="2400" b="1" dirty="0">
              <a:solidFill>
                <a:schemeClr val="bg1"/>
              </a:solidFill>
              <a:latin typeface="+mn-ea"/>
              <a:cs typeface="Arial"/>
            </a:endParaRPr>
          </a:p>
        </p:txBody>
      </p:sp>
      <p:sp>
        <p:nvSpPr>
          <p:cNvPr id="6" name="TextBox 111"/>
          <p:cNvSpPr txBox="1">
            <a:spLocks noChangeArrowheads="1"/>
          </p:cNvSpPr>
          <p:nvPr/>
        </p:nvSpPr>
        <p:spPr>
          <a:xfrm>
            <a:off x="499982" y="1487840"/>
            <a:ext cx="5049971" cy="83099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en-US" altLang="ko-KR" sz="2400" b="1" dirty="0">
                <a:solidFill>
                  <a:schemeClr val="bg1"/>
                </a:solidFill>
                <a:latin typeface="+mn-ea"/>
                <a:cs typeface="Arial"/>
              </a:rPr>
              <a:t>PROSECUTION SYSTEM OF ROK</a:t>
            </a:r>
            <a:endParaRPr lang="ko-KR" altLang="en-US" sz="2400" b="1" dirty="0">
              <a:solidFill>
                <a:schemeClr val="bg1"/>
              </a:solidFill>
              <a:latin typeface="+mn-ea"/>
              <a:cs typeface="Arial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101424" y="1070191"/>
            <a:ext cx="6702823" cy="666621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77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lang="ko-KR" altLang="en-US"/>
            </a:pP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Globalization of Criminal Information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내용 개체 틀 7"/>
          <p:cNvSpPr txBox="1">
            <a:spLocks noGrp="1"/>
          </p:cNvSpPr>
          <p:nvPr>
            <p:ph idx="1"/>
          </p:nvPr>
        </p:nvSpPr>
        <p:spPr>
          <a:xfrm>
            <a:off x="101424" y="2651192"/>
            <a:ext cx="8431016" cy="33935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  <a:defRPr lang="ko-KR" altLang="en-US"/>
            </a:pP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Technical Difficulty</a:t>
            </a:r>
          </a:p>
          <a:p>
            <a:pPr marL="895350" lvl="2" indent="-352425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200" dirty="0">
                <a:latin typeface="Arial" panose="020B0604020202020204" pitchFamily="34" charset="0"/>
                <a:cs typeface="Arial" panose="020B0604020202020204" pitchFamily="34" charset="0"/>
              </a:rPr>
              <a:t> In case the server is located abroad or the data is mobile</a:t>
            </a:r>
          </a:p>
          <a:p>
            <a:pPr marL="914400" lvl="2" indent="0" algn="just">
              <a:lnSpc>
                <a:spcPct val="150000"/>
              </a:lnSpc>
              <a:buNone/>
            </a:pPr>
            <a:r>
              <a:rPr lang="en-US" altLang="ko-KR" sz="2200" dirty="0">
                <a:latin typeface="Arial" panose="020B0604020202020204" pitchFamily="34" charset="0"/>
                <a:cs typeface="Arial" panose="020B0604020202020204" pitchFamily="34" charset="0"/>
              </a:rPr>
              <a:t>    - hard to specify physical location of the data</a:t>
            </a:r>
          </a:p>
          <a:p>
            <a:pPr marL="914400" lvl="2" indent="0" algn="just">
              <a:lnSpc>
                <a:spcPct val="150000"/>
              </a:lnSpc>
              <a:buNone/>
            </a:pPr>
            <a:r>
              <a:rPr lang="en-US" altLang="ko-KR" sz="2200" dirty="0">
                <a:latin typeface="Arial" panose="020B0604020202020204" pitchFamily="34" charset="0"/>
                <a:cs typeface="Arial" panose="020B0604020202020204" pitchFamily="34" charset="0"/>
              </a:rPr>
              <a:t>    - hard to determine jurisdiction and applicable law </a:t>
            </a:r>
          </a:p>
          <a:p>
            <a:pPr marL="990600" lvl="2" indent="-447675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200" dirty="0">
                <a:latin typeface="Arial" panose="020B0604020202020204" pitchFamily="34" charset="0"/>
                <a:cs typeface="Arial" panose="020B0604020202020204" pitchFamily="34" charset="0"/>
              </a:rPr>
              <a:t>Hard to access encrypted information in foreign server unless account information(ID, password, etc.) is acquired </a:t>
            </a:r>
          </a:p>
        </p:txBody>
      </p:sp>
    </p:spTree>
    <p:extLst>
      <p:ext uri="{BB962C8B-B14F-4D97-AF65-F5344CB8AC3E}">
        <p14:creationId xmlns:p14="http://schemas.microsoft.com/office/powerpoint/2010/main" val="185802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-172481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Box 111"/>
          <p:cNvSpPr txBox="1">
            <a:spLocks noChangeArrowheads="1"/>
          </p:cNvSpPr>
          <p:nvPr/>
        </p:nvSpPr>
        <p:spPr>
          <a:xfrm>
            <a:off x="347582" y="1335440"/>
            <a:ext cx="5049971" cy="83099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en-US" altLang="ko-KR" sz="2400" b="1" dirty="0">
                <a:solidFill>
                  <a:schemeClr val="bg1"/>
                </a:solidFill>
                <a:latin typeface="+mn-ea"/>
                <a:cs typeface="Arial"/>
              </a:rPr>
              <a:t>PROSECUTION SYSTEM OF ROK</a:t>
            </a:r>
            <a:endParaRPr lang="ko-KR" altLang="en-US" sz="2400" b="1" dirty="0">
              <a:solidFill>
                <a:schemeClr val="bg1"/>
              </a:solidFill>
              <a:latin typeface="+mn-ea"/>
              <a:cs typeface="Arial"/>
            </a:endParaRPr>
          </a:p>
        </p:txBody>
      </p:sp>
      <p:sp>
        <p:nvSpPr>
          <p:cNvPr id="6" name="TextBox 111"/>
          <p:cNvSpPr txBox="1">
            <a:spLocks noChangeArrowheads="1"/>
          </p:cNvSpPr>
          <p:nvPr/>
        </p:nvSpPr>
        <p:spPr>
          <a:xfrm>
            <a:off x="499982" y="1487840"/>
            <a:ext cx="5049971" cy="83099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en-US" altLang="ko-KR" sz="2400" b="1" dirty="0">
                <a:solidFill>
                  <a:schemeClr val="bg1"/>
                </a:solidFill>
                <a:latin typeface="+mn-ea"/>
                <a:cs typeface="Arial"/>
              </a:rPr>
              <a:t>PROSECUTION SYSTEM OF ROK</a:t>
            </a:r>
            <a:endParaRPr lang="ko-KR" altLang="en-US" sz="2400" b="1" dirty="0">
              <a:solidFill>
                <a:schemeClr val="bg1"/>
              </a:solidFill>
              <a:latin typeface="+mn-ea"/>
              <a:cs typeface="Arial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101424" y="1070191"/>
            <a:ext cx="7782944" cy="666621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773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lang="ko-KR" altLang="en-US"/>
            </a:pPr>
            <a:r>
              <a:rPr lang="en-US" altLang="ko-KR" sz="2400" b="1" dirty="0"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New Approach to Cross-border Search and Seizure</a:t>
            </a:r>
          </a:p>
        </p:txBody>
      </p:sp>
      <p:sp>
        <p:nvSpPr>
          <p:cNvPr id="8" name="내용 개체 틀 7"/>
          <p:cNvSpPr txBox="1">
            <a:spLocks noGrp="1"/>
          </p:cNvSpPr>
          <p:nvPr>
            <p:ph idx="1"/>
          </p:nvPr>
        </p:nvSpPr>
        <p:spPr>
          <a:xfrm>
            <a:off x="101424" y="1844824"/>
            <a:ext cx="8971076" cy="39183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§"/>
              <a:defRPr lang="ko-KR" altLang="en-US"/>
            </a:pP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New approach to search and seizure in cloud computing environment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  <a:defRPr lang="ko-KR" altLang="en-US"/>
            </a:pPr>
            <a:r>
              <a:rPr lang="en-US" altLang="ko-KR" sz="2200" dirty="0">
                <a:latin typeface="Arial" panose="020B0604020202020204" pitchFamily="34" charset="0"/>
                <a:cs typeface="Arial" panose="020B0604020202020204" pitchFamily="34" charset="0"/>
              </a:rPr>
              <a:t>(United States) CLOUD ACT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  <a:defRPr lang="ko-KR" altLang="en-US"/>
            </a:pPr>
            <a:r>
              <a:rPr lang="en-US" altLang="ko-KR" sz="2200" dirty="0">
                <a:latin typeface="Arial" panose="020B0604020202020204" pitchFamily="34" charset="0"/>
                <a:cs typeface="Arial" panose="020B0604020202020204" pitchFamily="34" charset="0"/>
              </a:rPr>
              <a:t>(Council of Europe) Budapest Convention on Cybercrime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  <a:defRPr lang="ko-KR" altLang="en-US"/>
            </a:pPr>
            <a:r>
              <a:rPr lang="en-US" altLang="ko-KR" sz="2200" dirty="0">
                <a:latin typeface="Arial" panose="020B0604020202020204" pitchFamily="34" charset="0"/>
                <a:cs typeface="Arial" panose="020B0604020202020204" pitchFamily="34" charset="0"/>
              </a:rPr>
              <a:t>(European Union) E-evidence Regulation</a:t>
            </a:r>
          </a:p>
          <a:p>
            <a:pPr marL="361950" lvl="1" indent="-361950">
              <a:lnSpc>
                <a:spcPct val="130000"/>
              </a:lnSpc>
              <a:buFont typeface="Wingdings" panose="05000000000000000000" pitchFamily="2" charset="2"/>
              <a:buChar char="§"/>
              <a:defRPr lang="ko-KR" altLang="en-US"/>
            </a:pPr>
            <a:r>
              <a:rPr lang="en-US" altLang="ko-KR" sz="2200" b="1" dirty="0">
                <a:latin typeface="Arial" panose="020B0604020202020204" pitchFamily="34" charset="0"/>
                <a:cs typeface="Arial" panose="020B0604020202020204" pitchFamily="34" charset="0"/>
              </a:rPr>
              <a:t>There is still a need for international discussion on this matter due to differences in legal system and level of privacy protection of each nation</a:t>
            </a:r>
          </a:p>
        </p:txBody>
      </p:sp>
    </p:spTree>
    <p:extLst>
      <p:ext uri="{BB962C8B-B14F-4D97-AF65-F5344CB8AC3E}">
        <p14:creationId xmlns:p14="http://schemas.microsoft.com/office/powerpoint/2010/main" val="38781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-172481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Box 111"/>
          <p:cNvSpPr txBox="1">
            <a:spLocks noChangeArrowheads="1"/>
          </p:cNvSpPr>
          <p:nvPr/>
        </p:nvSpPr>
        <p:spPr>
          <a:xfrm>
            <a:off x="347582" y="1335440"/>
            <a:ext cx="5049971" cy="83099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en-US" altLang="ko-KR" sz="2400" b="1" dirty="0">
                <a:solidFill>
                  <a:schemeClr val="bg1"/>
                </a:solidFill>
                <a:latin typeface="+mn-ea"/>
                <a:cs typeface="Arial"/>
              </a:rPr>
              <a:t>PROSECUTION SYSTEM OF ROK</a:t>
            </a:r>
            <a:endParaRPr lang="ko-KR" altLang="en-US" sz="2400" b="1" dirty="0">
              <a:solidFill>
                <a:schemeClr val="bg1"/>
              </a:solidFill>
              <a:latin typeface="+mn-ea"/>
              <a:cs typeface="Arial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01425" y="1101995"/>
            <a:ext cx="8359007" cy="63481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ko-KR"/>
            </a:pPr>
            <a:r>
              <a:rPr lang="en-US" altLang="ko-KR" sz="2600" b="1" dirty="0"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Remote Search and Seizure in Korea</a:t>
            </a:r>
            <a:endParaRPr lang="ko-KR" altLang="en-US" sz="2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6479" y="1772816"/>
            <a:ext cx="9047521" cy="45336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§"/>
              <a:defRPr lang="ko-KR" altLang="en-US"/>
            </a:pPr>
            <a:r>
              <a:rPr lang="en-US" altLang="ko-K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No regulation</a:t>
            </a: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 for cross-border search and seizure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§"/>
              <a:defRPr lang="ko-KR" altLang="en-US"/>
            </a:pPr>
            <a:r>
              <a:rPr lang="en-US" altLang="ko-K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Supreme court’s decision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  <a:defRPr lang="ko-KR" altLang="en-US"/>
            </a:pPr>
            <a:r>
              <a:rPr lang="en-US" altLang="ko-KR" sz="2100" b="1" dirty="0">
                <a:latin typeface="Arial" panose="020B0604020202020204" pitchFamily="34" charset="0"/>
                <a:cs typeface="Arial" panose="020B0604020202020204" pitchFamily="34" charset="0"/>
              </a:rPr>
              <a:t>(Case) 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National Intelligence Service investigator seized the contents of e-mail stored in foreign server by logging into suspect’s account. Suspect’s ID and password were obtained from the memory-stick that was lawfully seized by warrant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  <a:defRPr lang="ko-KR" altLang="en-US"/>
            </a:pPr>
            <a:r>
              <a:rPr lang="en-US" altLang="ko-KR" sz="2100" b="1" dirty="0">
                <a:latin typeface="Arial" panose="020B0604020202020204" pitchFamily="34" charset="0"/>
                <a:cs typeface="Arial" panose="020B0604020202020204" pitchFamily="34" charset="0"/>
              </a:rPr>
              <a:t>(Decision) 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ko-KR" sz="2100" b="1" u="sng" dirty="0">
                <a:latin typeface="Arial" panose="020B0604020202020204" pitchFamily="34" charset="0"/>
                <a:cs typeface="Arial" panose="020B0604020202020204" pitchFamily="34" charset="0"/>
              </a:rPr>
              <a:t>Search and seizure of e-mail stored in a foreign server is permitted as long as ID and password are lawfully obtained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ko-KR" altLang="en-US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69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-172481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Box 111"/>
          <p:cNvSpPr txBox="1">
            <a:spLocks noChangeArrowheads="1"/>
          </p:cNvSpPr>
          <p:nvPr/>
        </p:nvSpPr>
        <p:spPr>
          <a:xfrm>
            <a:off x="347582" y="1335440"/>
            <a:ext cx="5049971" cy="83099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/>
            </a:pP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/>
              </a:rPr>
              <a:t>PROSECUTION SYSTEM OF ROK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  <a:cs typeface="Arial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01425" y="1101995"/>
            <a:ext cx="8359007" cy="63481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 lang="ko-KR"/>
            </a:pPr>
            <a:r>
              <a:rPr lang="en-US" altLang="ko-KR" sz="2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Remote Search and Seizure Protocol in Korea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479" y="1849735"/>
            <a:ext cx="9047521" cy="46462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lang="ko-KR" altLang="en-US"/>
            </a:pP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Grounds for Supreme</a:t>
            </a:r>
            <a:r>
              <a:rPr kumimoji="0" lang="en-US" altLang="ko-KR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 Court’s Decision</a:t>
            </a: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  <a:defRPr lang="ko-KR" altLang="en-US"/>
            </a:pPr>
            <a:r>
              <a:rPr lang="en-US" altLang="ko-KR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</a:t>
            </a:r>
            <a:r>
              <a:rPr lang="en-US" altLang="ko-KR" sz="22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against the policies of the ISP</a:t>
            </a:r>
            <a:r>
              <a:rPr lang="en-US" altLang="ko-KR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the data is downloaded to the computer using legitimate account ID and password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  <a:defRPr lang="ko-KR" altLang="en-US"/>
            </a:pPr>
            <a:r>
              <a:rPr lang="en-US" altLang="ko-KR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Investigator typing in ID and password is a </a:t>
            </a:r>
            <a:r>
              <a:rPr lang="en-US" altLang="ko-KR" sz="22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"necessary measure" of executing the warrant, which is allowed by the Criminal Procedure Act of Korea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  <a:defRPr lang="ko-KR" altLang="en-US"/>
            </a:pPr>
            <a:r>
              <a:rPr lang="en-US" altLang="ko-KR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original data is downloaded directly from the server, the </a:t>
            </a:r>
            <a:r>
              <a:rPr lang="en-US" altLang="ko-KR" sz="22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identity of such data is maintained</a:t>
            </a:r>
            <a:endParaRPr kumimoji="0" lang="ko-KR" altLang="en-US" sz="2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37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-172481"/>
            <a:ext cx="9144000" cy="33813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Box 111"/>
          <p:cNvSpPr txBox="1">
            <a:spLocks noChangeArrowheads="1"/>
          </p:cNvSpPr>
          <p:nvPr/>
        </p:nvSpPr>
        <p:spPr>
          <a:xfrm>
            <a:off x="347582" y="1335440"/>
            <a:ext cx="5049971" cy="83099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en-US" altLang="ko-KR" sz="2400" b="1" dirty="0">
                <a:solidFill>
                  <a:schemeClr val="bg1"/>
                </a:solidFill>
                <a:latin typeface="+mn-ea"/>
                <a:cs typeface="Arial"/>
              </a:rPr>
              <a:t>PROSECUTION SYSTEM OF ROK</a:t>
            </a:r>
            <a:endParaRPr lang="ko-KR" altLang="en-US" sz="2400" b="1" dirty="0">
              <a:solidFill>
                <a:schemeClr val="bg1"/>
              </a:solidFill>
              <a:latin typeface="+mn-ea"/>
              <a:cs typeface="Arial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01425" y="1101995"/>
            <a:ext cx="8359007" cy="63481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 lang="ko-KR"/>
            </a:pPr>
            <a:r>
              <a:rPr lang="en-US" altLang="ko-KR" sz="2600" b="1" dirty="0"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Remote Search and Seizure Protocol in Korea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479" y="1849735"/>
            <a:ext cx="8866509" cy="367671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§"/>
              <a:defRPr lang="ko-KR" altLang="en-US"/>
            </a:pP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Limitation of Current Procedure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  <a:defRPr lang="ko-KR" altLang="en-US"/>
            </a:pPr>
            <a:r>
              <a:rPr lang="en-US" altLang="ko-KR" sz="2200" b="1" dirty="0">
                <a:latin typeface="Arial" panose="020B0604020202020204" pitchFamily="34" charset="0"/>
                <a:cs typeface="Arial" panose="020B0604020202020204" pitchFamily="34" charset="0"/>
              </a:rPr>
              <a:t>As there is no regulation regarding this matter, searching and seizing the data located in foreign server is impossible if ID and password is not available</a:t>
            </a:r>
          </a:p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§"/>
              <a:defRPr lang="ko-KR" altLang="en-US"/>
            </a:pP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Countermeasure 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  <a:defRPr lang="ko-KR" altLang="en-US"/>
            </a:pPr>
            <a:r>
              <a:rPr lang="en-US" altLang="ko-KR" sz="2200" b="1" dirty="0">
                <a:latin typeface="Arial" panose="020B0604020202020204" pitchFamily="34" charset="0"/>
                <a:cs typeface="Arial" panose="020B0604020202020204" pitchFamily="34" charset="0"/>
              </a:rPr>
              <a:t>Legislating a trans-border search and seizure procedure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  <a:defRPr lang="ko-KR" altLang="en-US"/>
            </a:pPr>
            <a:r>
              <a:rPr lang="en-US" altLang="ko-KR" sz="2200" b="1" dirty="0">
                <a:latin typeface="Arial" panose="020B0604020202020204" pitchFamily="34" charset="0"/>
                <a:cs typeface="Arial" panose="020B0604020202020204" pitchFamily="34" charset="0"/>
              </a:rPr>
              <a:t>Acceding the Budapest Convention on Cybercrime</a:t>
            </a:r>
          </a:p>
        </p:txBody>
      </p:sp>
    </p:spTree>
    <p:extLst>
      <p:ext uri="{BB962C8B-B14F-4D97-AF65-F5344CB8AC3E}">
        <p14:creationId xmlns:p14="http://schemas.microsoft.com/office/powerpoint/2010/main" val="205855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21474836470000000000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21474836470000000000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4143</TotalTime>
  <Words>749</Words>
  <Application>Microsoft Office PowerPoint</Application>
  <PresentationFormat>화면 슬라이드 쇼(4:3)</PresentationFormat>
  <Paragraphs>113</Paragraphs>
  <Slides>13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HY견고딕</vt:lpstr>
      <vt:lpstr>HY울릉도B</vt:lpstr>
      <vt:lpstr>맑은 고딕</vt:lpstr>
      <vt:lpstr>휴먼둥근헤드라인</vt:lpstr>
      <vt:lpstr>Arial</vt:lpstr>
      <vt:lpstr>Wingdings</vt:lpstr>
      <vt:lpstr>Office 테마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>yonhapnews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newsleader</dc:creator>
  <cp:lastModifiedBy>sppo</cp:lastModifiedBy>
  <cp:revision>1341</cp:revision>
  <cp:lastPrinted>2022-09-22T01:03:31Z</cp:lastPrinted>
  <dcterms:created xsi:type="dcterms:W3CDTF">2011-06-01T00:42:31Z</dcterms:created>
  <dcterms:modified xsi:type="dcterms:W3CDTF">2022-09-26T21:50:23Z</dcterms:modified>
</cp:coreProperties>
</file>