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76" r:id="rId3"/>
    <p:sldId id="258" r:id="rId4"/>
    <p:sldId id="279" r:id="rId5"/>
    <p:sldId id="260" r:id="rId6"/>
    <p:sldId id="280" r:id="rId7"/>
    <p:sldId id="262" r:id="rId8"/>
    <p:sldId id="282" r:id="rId9"/>
    <p:sldId id="283" r:id="rId10"/>
    <p:sldId id="285" r:id="rId11"/>
    <p:sldId id="284" r:id="rId12"/>
    <p:sldId id="263" r:id="rId13"/>
    <p:sldId id="270" r:id="rId14"/>
    <p:sldId id="277" r:id="rId15"/>
    <p:sldId id="278" r:id="rId16"/>
    <p:sldId id="287" r:id="rId17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BE7A3-FB9E-4F12-8ADF-483C9A0AB136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73682-F904-4360-B0E9-0F5E0A0CF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271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54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32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7" y="98087"/>
            <a:ext cx="3021448" cy="543686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74" y="98088"/>
            <a:ext cx="8619113" cy="66233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37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0877" y="5769874"/>
            <a:ext cx="764107" cy="764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6" y="5921431"/>
            <a:ext cx="1982915" cy="5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6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p-association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09" y="1122363"/>
            <a:ext cx="11798187" cy="194740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Global Prosecutors E-Crime Network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61607"/>
            <a:ext cx="9144000" cy="2614916"/>
          </a:xfrm>
        </p:spPr>
        <p:txBody>
          <a:bodyPr/>
          <a:lstStyle/>
          <a:p>
            <a:r>
              <a:rPr lang="en-GB" sz="3600" dirty="0"/>
              <a:t>Sarah Lennard-Brown – GPEN </a:t>
            </a:r>
            <a:r>
              <a:rPr lang="en-GB" sz="3600" dirty="0" smtClean="0"/>
              <a:t>Coordinator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562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6" y="98087"/>
            <a:ext cx="3327609" cy="5804692"/>
          </a:xfrm>
        </p:spPr>
        <p:txBody>
          <a:bodyPr/>
          <a:lstStyle/>
          <a:p>
            <a:r>
              <a:rPr lang="en-GB" sz="2800" dirty="0" smtClean="0"/>
              <a:t>Webinars are having a big impact– </a:t>
            </a:r>
            <a:br>
              <a:rPr lang="en-GB" sz="2800" dirty="0" smtClean="0"/>
            </a:br>
            <a:r>
              <a:rPr lang="en-GB" sz="2800" b="1" dirty="0" smtClean="0"/>
              <a:t>Pakistan </a:t>
            </a:r>
            <a:r>
              <a:rPr lang="en-GB" sz="2800" b="1" dirty="0"/>
              <a:t> </a:t>
            </a:r>
            <a:r>
              <a:rPr lang="en-GB" sz="2800" b="1" dirty="0" smtClean="0"/>
              <a:t>- 28 prosecutors joining a GPEN webinar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b="1" dirty="0" smtClean="0"/>
              <a:t>Mauritius</a:t>
            </a:r>
            <a:r>
              <a:rPr lang="en-GB" sz="2800" dirty="0" smtClean="0"/>
              <a:t> – regularly over 20 prosecutors</a:t>
            </a:r>
            <a:br>
              <a:rPr lang="en-GB" sz="2800" dirty="0" smtClean="0"/>
            </a:br>
            <a:r>
              <a:rPr lang="en-GB" sz="2800" b="1" dirty="0" smtClean="0"/>
              <a:t>South Africa </a:t>
            </a:r>
            <a:r>
              <a:rPr lang="en-GB" sz="2800" dirty="0" smtClean="0"/>
              <a:t>– several smaller groups</a:t>
            </a:r>
            <a:br>
              <a:rPr lang="en-GB" sz="2800" dirty="0" smtClean="0"/>
            </a:br>
            <a:r>
              <a:rPr lang="en-GB" sz="2800" b="1" dirty="0" smtClean="0"/>
              <a:t>Scotland </a:t>
            </a:r>
            <a:r>
              <a:rPr lang="en-GB" sz="2800" dirty="0" smtClean="0"/>
              <a:t>– Cybercrime agency</a:t>
            </a:r>
            <a:br>
              <a:rPr lang="en-GB" sz="2800" dirty="0" smtClean="0"/>
            </a:br>
            <a:r>
              <a:rPr lang="en-GB" sz="2800" b="1" dirty="0" smtClean="0"/>
              <a:t>Lichtenstein</a:t>
            </a:r>
            <a:r>
              <a:rPr lang="en-GB" sz="2800" dirty="0" smtClean="0"/>
              <a:t> – Cybercrime agency</a:t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44" y="374650"/>
            <a:ext cx="8128000" cy="6070600"/>
          </a:xfrm>
        </p:spPr>
      </p:pic>
    </p:spTree>
    <p:extLst>
      <p:ext uri="{BB962C8B-B14F-4D97-AF65-F5344CB8AC3E}">
        <p14:creationId xmlns:p14="http://schemas.microsoft.com/office/powerpoint/2010/main" val="36094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6" y="98087"/>
            <a:ext cx="3126977" cy="5436865"/>
          </a:xfrm>
        </p:spPr>
        <p:txBody>
          <a:bodyPr/>
          <a:lstStyle/>
          <a:p>
            <a:r>
              <a:rPr lang="en-GB" sz="2800" dirty="0" smtClean="0"/>
              <a:t>GPEN Newsletters – Global Influencer interview is a key insight into the people who are driving the prosecution of cybercrime</a:t>
            </a:r>
            <a:br>
              <a:rPr lang="en-GB" sz="2800" dirty="0" smtClean="0"/>
            </a:br>
            <a:r>
              <a:rPr lang="en-GB" sz="2800" dirty="0" smtClean="0"/>
              <a:t>forward.</a:t>
            </a:r>
            <a:br>
              <a:rPr lang="en-GB" sz="2800" dirty="0" smtClean="0"/>
            </a:br>
            <a:r>
              <a:rPr lang="en-GB" sz="2800" dirty="0" smtClean="0"/>
              <a:t>All past </a:t>
            </a:r>
            <a:br>
              <a:rPr lang="en-GB" sz="2800" dirty="0" smtClean="0"/>
            </a:br>
            <a:r>
              <a:rPr lang="en-GB" sz="2800" dirty="0" smtClean="0"/>
              <a:t>newsletters </a:t>
            </a:r>
            <a:br>
              <a:rPr lang="en-GB" sz="2800" dirty="0" smtClean="0"/>
            </a:br>
            <a:r>
              <a:rPr lang="en-GB" sz="2800" dirty="0" smtClean="0"/>
              <a:t>can be seen</a:t>
            </a:r>
            <a:br>
              <a:rPr lang="en-GB" sz="2800" dirty="0" smtClean="0"/>
            </a:br>
            <a:r>
              <a:rPr lang="en-GB" sz="2800" dirty="0" smtClean="0"/>
              <a:t>on the </a:t>
            </a:r>
            <a:br>
              <a:rPr lang="en-GB" sz="2800" dirty="0" smtClean="0"/>
            </a:br>
            <a:r>
              <a:rPr lang="en-GB" sz="2800" dirty="0" smtClean="0"/>
              <a:t>website.</a:t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76" y="1295105"/>
            <a:ext cx="5982535" cy="42296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82" y="102046"/>
            <a:ext cx="3948473" cy="3470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96" y="274414"/>
            <a:ext cx="3948473" cy="2992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60" y="23244"/>
            <a:ext cx="3948473" cy="37347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02" y="2778147"/>
            <a:ext cx="3948473" cy="3470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73" y="2293014"/>
            <a:ext cx="3948473" cy="4564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46" y="2758092"/>
            <a:ext cx="3948473" cy="4080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89" y="1958009"/>
            <a:ext cx="3948473" cy="4904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5" y="2997011"/>
            <a:ext cx="3948473" cy="373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GPEN forum</a:t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06" y="446045"/>
            <a:ext cx="4403394" cy="56877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24" y="446045"/>
            <a:ext cx="4179712" cy="57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IAP twitter feed –we have over 1600 followers worldwide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Follow us on: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@</a:t>
            </a:r>
            <a:r>
              <a:rPr lang="en-GB" sz="2800" dirty="0" err="1" smtClean="0"/>
              <a:t>Iaprosecutors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1118298"/>
            <a:ext cx="8618538" cy="4583303"/>
          </a:xfrm>
        </p:spPr>
      </p:pic>
    </p:spTree>
    <p:extLst>
      <p:ext uri="{BB962C8B-B14F-4D97-AF65-F5344CB8AC3E}">
        <p14:creationId xmlns:p14="http://schemas.microsoft.com/office/powerpoint/2010/main" val="14312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Regional training: 15/16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smtClean="0"/>
              <a:t>-building trust across borders</a:t>
            </a:r>
            <a:br>
              <a:rPr lang="en-GB" sz="3200" dirty="0" smtClean="0"/>
            </a:br>
            <a:r>
              <a:rPr lang="en-GB" sz="3200" dirty="0" smtClean="0"/>
              <a:t>-building skills</a:t>
            </a:r>
            <a:br>
              <a:rPr lang="en-GB" sz="3200" dirty="0" smtClean="0"/>
            </a:br>
            <a:r>
              <a:rPr lang="en-GB" sz="3200" dirty="0" smtClean="0"/>
              <a:t>-building understanding</a:t>
            </a:r>
            <a:br>
              <a:rPr lang="en-GB" sz="3200" dirty="0" smtClean="0"/>
            </a:br>
            <a:r>
              <a:rPr lang="en-GB" sz="3200" dirty="0" smtClean="0"/>
              <a:t>-sustainably training the trainers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44" y="254085"/>
            <a:ext cx="4775313" cy="31803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28" y="3396342"/>
            <a:ext cx="4939515" cy="2914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0643" y="351064"/>
            <a:ext cx="3077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Bahrain</a:t>
            </a:r>
            <a:r>
              <a:rPr lang="en-GB" dirty="0" smtClean="0">
                <a:solidFill>
                  <a:schemeClr val="bg1"/>
                </a:solidFill>
              </a:rPr>
              <a:t> June 2015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First GPEN training with the Council of Europe – Bahrain and representatives from other Gulf Cooperation Council countries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8006" y="3959679"/>
            <a:ext cx="3159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Tonga</a:t>
            </a:r>
            <a:r>
              <a:rPr lang="en-GB" dirty="0" smtClean="0">
                <a:solidFill>
                  <a:schemeClr val="bg1"/>
                </a:solidFill>
              </a:rPr>
              <a:t> – February 2016, joint training with the Commonwealth Secretariat and the Council of Europe –Australia</a:t>
            </a:r>
            <a:r>
              <a:rPr lang="en-GB" dirty="0">
                <a:solidFill>
                  <a:schemeClr val="bg1"/>
                </a:solidFill>
              </a:rPr>
              <a:t>, Cook Islands, Kiribati, Nauru, New Zealand, Papua New Guinea, Samoa, Solomon Islands, Tonga and Tuvalu.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0450" y="2302329"/>
            <a:ext cx="3608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Nigeria</a:t>
            </a:r>
            <a:r>
              <a:rPr lang="en-GB" dirty="0" smtClean="0">
                <a:solidFill>
                  <a:schemeClr val="bg1"/>
                </a:solidFill>
              </a:rPr>
              <a:t> – Training in conjunction with ECOWAS and Council of Europe early May 2016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24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Regional Sustainable training 2017-18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</a:t>
            </a:r>
            <a:r>
              <a:rPr lang="en-GB" dirty="0" smtClean="0">
                <a:solidFill>
                  <a:schemeClr val="bg1"/>
                </a:solidFill>
              </a:rPr>
              <a:t>raining </a:t>
            </a:r>
            <a:r>
              <a:rPr lang="en-GB" dirty="0">
                <a:solidFill>
                  <a:schemeClr val="bg1"/>
                </a:solidFill>
              </a:rPr>
              <a:t>the trainers’ </a:t>
            </a:r>
            <a:r>
              <a:rPr lang="en-GB" dirty="0" smtClean="0">
                <a:solidFill>
                  <a:schemeClr val="bg1"/>
                </a:solidFill>
              </a:rPr>
              <a:t>workshops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Cooperation </a:t>
            </a:r>
            <a:r>
              <a:rPr lang="en-GB" dirty="0">
                <a:solidFill>
                  <a:schemeClr val="bg1"/>
                </a:solidFill>
              </a:rPr>
              <a:t>with stakeholder partners, including delegates from surrounding </a:t>
            </a:r>
            <a:r>
              <a:rPr lang="en-GB" dirty="0" smtClean="0">
                <a:solidFill>
                  <a:schemeClr val="bg1"/>
                </a:solidFill>
              </a:rPr>
              <a:t>countries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Global </a:t>
            </a:r>
            <a:r>
              <a:rPr lang="en-GB" dirty="0">
                <a:solidFill>
                  <a:schemeClr val="bg1"/>
                </a:solidFill>
              </a:rPr>
              <a:t>webinar directly related to the needs of the </a:t>
            </a:r>
            <a:r>
              <a:rPr lang="en-GB" dirty="0" smtClean="0">
                <a:solidFill>
                  <a:schemeClr val="bg1"/>
                </a:solidFill>
              </a:rPr>
              <a:t>region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Other </a:t>
            </a:r>
            <a:r>
              <a:rPr lang="en-GB" dirty="0">
                <a:solidFill>
                  <a:schemeClr val="bg1"/>
                </a:solidFill>
              </a:rPr>
              <a:t>agencies including the NCA, </a:t>
            </a:r>
            <a:r>
              <a:rPr lang="en-GB" dirty="0" err="1" smtClean="0">
                <a:solidFill>
                  <a:schemeClr val="bg1"/>
                </a:solidFill>
              </a:rPr>
              <a:t>CoE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smtClean="0">
                <a:solidFill>
                  <a:schemeClr val="bg1"/>
                </a:solidFill>
              </a:rPr>
              <a:t>UNODC and </a:t>
            </a:r>
            <a:r>
              <a:rPr lang="en-GB" dirty="0">
                <a:solidFill>
                  <a:schemeClr val="bg1"/>
                </a:solidFill>
              </a:rPr>
              <a:t>relevant local authorities </a:t>
            </a:r>
            <a:r>
              <a:rPr lang="en-GB" dirty="0" smtClean="0">
                <a:solidFill>
                  <a:schemeClr val="bg1"/>
                </a:solidFill>
              </a:rPr>
              <a:t>are invited </a:t>
            </a:r>
            <a:r>
              <a:rPr lang="en-GB" dirty="0">
                <a:solidFill>
                  <a:schemeClr val="bg1"/>
                </a:solidFill>
              </a:rPr>
              <a:t>to participate. 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East Africa – Mauritius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Central Asia – Azerbaijan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Caribbean </a:t>
            </a:r>
            <a:r>
              <a:rPr lang="en-GB" dirty="0" smtClean="0">
                <a:solidFill>
                  <a:schemeClr val="bg1"/>
                </a:solidFill>
              </a:rPr>
              <a:t>– </a:t>
            </a:r>
            <a:r>
              <a:rPr lang="en-GB" dirty="0" err="1" smtClean="0">
                <a:solidFill>
                  <a:schemeClr val="bg1"/>
                </a:solidFill>
              </a:rPr>
              <a:t>Snt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Martin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South America - Brazil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38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866017"/>
          </a:xfrm>
        </p:spPr>
        <p:txBody>
          <a:bodyPr/>
          <a:lstStyle/>
          <a:p>
            <a:r>
              <a:rPr lang="en-GB" dirty="0" smtClean="0"/>
              <a:t>Any Questions?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Sarah Lennard-Brown GPEN Coordinator</a:t>
            </a:r>
            <a:br>
              <a:rPr lang="en-GB" sz="3600" dirty="0" smtClean="0"/>
            </a:br>
            <a:r>
              <a:rPr lang="en-GB" sz="3600" dirty="0" smtClean="0"/>
              <a:t>Sarah@GPEN.info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57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GPEN and why is it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74" y="906308"/>
            <a:ext cx="8619113" cy="5815166"/>
          </a:xfrm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Established in 2008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Under the auspices of the International Association of Prosecutors (171 countries, 172 prosecution organisations, 350,000 prosecutors)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The only global network of cybercrime prosecutors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The unique GPEN community enables cybercrime education and cross-border collaboration among prosecutors around the world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In 2013 with FCO funding the new IAP website provided the framework for the rebirth of the GPEN </a:t>
            </a:r>
            <a:r>
              <a:rPr lang="en-GB" sz="2800" dirty="0" smtClean="0"/>
              <a:t>community</a:t>
            </a:r>
            <a:br>
              <a:rPr lang="en-GB" sz="2800" dirty="0" smtClean="0"/>
            </a:br>
            <a:r>
              <a:rPr lang="en-GB" sz="2800" dirty="0" smtClean="0"/>
              <a:t>The responsive website works on smartphones and tablets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72" y="0"/>
            <a:ext cx="1712068" cy="6858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60" y="117475"/>
            <a:ext cx="1653413" cy="6623050"/>
          </a:xfrm>
        </p:spPr>
      </p:pic>
    </p:spTree>
    <p:extLst>
      <p:ext uri="{BB962C8B-B14F-4D97-AF65-F5344CB8AC3E}">
        <p14:creationId xmlns:p14="http://schemas.microsoft.com/office/powerpoint/2010/main" val="210488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7" y="98087"/>
            <a:ext cx="4503266" cy="5436865"/>
          </a:xfrm>
        </p:spPr>
        <p:txBody>
          <a:bodyPr/>
          <a:lstStyle/>
          <a:p>
            <a:r>
              <a:rPr lang="en-GB" dirty="0" smtClean="0"/>
              <a:t>Using the GPEN Website on your smartphone – </a:t>
            </a:r>
            <a:br>
              <a:rPr lang="en-GB" dirty="0" smtClean="0"/>
            </a:br>
            <a:r>
              <a:rPr lang="en-GB" dirty="0" smtClean="0"/>
              <a:t>*This will only work for today. Tomorrow you will need to use your personal or organisational log in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793" y="98088"/>
            <a:ext cx="7289694" cy="6623386"/>
          </a:xfrm>
        </p:spPr>
        <p:txBody>
          <a:bodyPr/>
          <a:lstStyle/>
          <a:p>
            <a:pPr marL="514350" indent="-514350">
              <a:buAutoNum type="arabicPeriod"/>
            </a:pPr>
            <a:endParaRPr lang="en-GB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GB" sz="4000" dirty="0" smtClean="0">
                <a:solidFill>
                  <a:schemeClr val="bg1"/>
                </a:solidFill>
              </a:rPr>
              <a:t>Go to: </a:t>
            </a:r>
            <a:r>
              <a:rPr lang="en-GB" sz="4000" dirty="0" smtClean="0">
                <a:solidFill>
                  <a:schemeClr val="bg1"/>
                </a:solidFill>
                <a:hlinkClick r:id="rId2"/>
              </a:rPr>
              <a:t>http://www.iap-association.org/</a:t>
            </a:r>
            <a:endParaRPr lang="en-GB" sz="40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GB" sz="4000" dirty="0" smtClean="0">
                <a:solidFill>
                  <a:schemeClr val="bg1"/>
                </a:solidFill>
              </a:rPr>
              <a:t>Tap on the ‘LOGIN’ button at the top of the screen</a:t>
            </a:r>
          </a:p>
          <a:p>
            <a:pPr marL="514350" indent="-514350">
              <a:buAutoNum type="arabicPeriod"/>
            </a:pPr>
            <a:r>
              <a:rPr lang="en-GB" sz="4000" dirty="0" smtClean="0">
                <a:solidFill>
                  <a:schemeClr val="bg1"/>
                </a:solidFill>
              </a:rPr>
              <a:t>Enter username: </a:t>
            </a:r>
            <a:r>
              <a:rPr lang="en-GB" sz="4000" dirty="0">
                <a:solidFill>
                  <a:schemeClr val="bg1"/>
                </a:solidFill>
              </a:rPr>
              <a:t>Conference</a:t>
            </a:r>
            <a:endParaRPr lang="en-GB" sz="40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GB" sz="4000" dirty="0" smtClean="0">
                <a:solidFill>
                  <a:schemeClr val="bg1"/>
                </a:solidFill>
              </a:rPr>
              <a:t>Enter password: </a:t>
            </a:r>
            <a:r>
              <a:rPr lang="en-GB" sz="4000" dirty="0">
                <a:solidFill>
                  <a:schemeClr val="bg1"/>
                </a:solidFill>
              </a:rPr>
              <a:t>Albania2017</a:t>
            </a:r>
            <a:endParaRPr lang="en-GB" sz="4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40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9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GPEN Learning Centre</a:t>
            </a:r>
            <a:br>
              <a:rPr lang="en-GB" sz="2800" dirty="0" smtClean="0"/>
            </a:br>
            <a:r>
              <a:rPr lang="en-GB" sz="2800" dirty="0" smtClean="0"/>
              <a:t>three levels of training</a:t>
            </a:r>
            <a:br>
              <a:rPr lang="en-GB" sz="2800" dirty="0" smtClean="0"/>
            </a:br>
            <a:r>
              <a:rPr lang="en-GB" sz="2800" dirty="0" smtClean="0"/>
              <a:t>and interactive cybercrime training </a:t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39" y="0"/>
            <a:ext cx="4012264" cy="6858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526" y="98087"/>
            <a:ext cx="3874807" cy="662305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247" y="2539166"/>
            <a:ext cx="4871574" cy="32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Interactive training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574451"/>
            <a:ext cx="8618538" cy="5670998"/>
          </a:xfrm>
        </p:spPr>
      </p:pic>
    </p:spTree>
    <p:extLst>
      <p:ext uri="{BB962C8B-B14F-4D97-AF65-F5344CB8AC3E}">
        <p14:creationId xmlns:p14="http://schemas.microsoft.com/office/powerpoint/2010/main" val="86913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GPEN Library Cybercrime and Hacking sections – the library continues to grow</a:t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022" y="98087"/>
            <a:ext cx="3874807" cy="66230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639" y="0"/>
            <a:ext cx="4012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8" y="98087"/>
            <a:ext cx="3196980" cy="6049620"/>
          </a:xfrm>
        </p:spPr>
        <p:txBody>
          <a:bodyPr/>
          <a:lstStyle/>
          <a:p>
            <a:r>
              <a:rPr lang="en-GB" sz="2800" b="1" dirty="0" smtClean="0"/>
              <a:t>2014-15</a:t>
            </a:r>
            <a:r>
              <a:rPr lang="en-GB" sz="2800" dirty="0" smtClean="0"/>
              <a:t> – first 4 webinars </a:t>
            </a:r>
            <a:br>
              <a:rPr lang="en-GB" sz="2800" dirty="0" smtClean="0"/>
            </a:br>
            <a:r>
              <a:rPr lang="en-GB" sz="2800" dirty="0" smtClean="0"/>
              <a:t>Since 2015 we have run a webinar every month</a:t>
            </a:r>
            <a:r>
              <a:rPr lang="en-GB" sz="2800" b="1" i="1" dirty="0" smtClean="0"/>
              <a:t/>
            </a:r>
            <a:br>
              <a:rPr lang="en-GB" sz="2800" b="1" i="1" dirty="0" smtClean="0"/>
            </a:br>
            <a:r>
              <a:rPr lang="en-GB" sz="2800" b="1" i="1" dirty="0"/>
              <a:t/>
            </a:r>
            <a:br>
              <a:rPr lang="en-GB" sz="2800" b="1" i="1" dirty="0"/>
            </a:b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565998"/>
            <a:ext cx="8618538" cy="5687904"/>
          </a:xfrm>
        </p:spPr>
      </p:pic>
    </p:spTree>
    <p:extLst>
      <p:ext uri="{BB962C8B-B14F-4D97-AF65-F5344CB8AC3E}">
        <p14:creationId xmlns:p14="http://schemas.microsoft.com/office/powerpoint/2010/main" val="42479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Webinars are recorded then added to the GPEN library as a learning resource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20" y="98425"/>
            <a:ext cx="5798847" cy="6623050"/>
          </a:xfrm>
        </p:spPr>
      </p:pic>
    </p:spTree>
    <p:extLst>
      <p:ext uri="{BB962C8B-B14F-4D97-AF65-F5344CB8AC3E}">
        <p14:creationId xmlns:p14="http://schemas.microsoft.com/office/powerpoint/2010/main" val="20028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339</Words>
  <Application>Microsoft Office PowerPoint</Application>
  <PresentationFormat>Custom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Global Prosecutors E-Crime Network</vt:lpstr>
      <vt:lpstr>What is GPEN and why is it important?</vt:lpstr>
      <vt:lpstr>In 2013 with FCO funding the new IAP website provided the framework for the rebirth of the GPEN community The responsive website works on smartphones and tablets</vt:lpstr>
      <vt:lpstr>Using the GPEN Website on your smartphone –  *This will only work for today. Tomorrow you will need to use your personal or organisational log in details</vt:lpstr>
      <vt:lpstr>GPEN Learning Centre three levels of training and interactive cybercrime training  </vt:lpstr>
      <vt:lpstr>Interactive training</vt:lpstr>
      <vt:lpstr>GPEN Library Cybercrime and Hacking sections – the library continues to grow </vt:lpstr>
      <vt:lpstr>2014-15 – first 4 webinars  Since 2015 we have run a webinar every month  </vt:lpstr>
      <vt:lpstr>Webinars are recorded then added to the GPEN library as a learning resource</vt:lpstr>
      <vt:lpstr>Webinars are having a big impact–  Pakistan  - 28 prosecutors joining a GPEN webinar Mauritius – regularly over 20 prosecutors South Africa – several smaller groups Scotland – Cybercrime agency Lichtenstein – Cybercrime agency </vt:lpstr>
      <vt:lpstr>GPEN Newsletters – Global Influencer interview is a key insight into the people who are driving the prosecution of cybercrime forward. All past  newsletters  can be seen on the  website. </vt:lpstr>
      <vt:lpstr>GPEN forum </vt:lpstr>
      <vt:lpstr>IAP twitter feed –we have over 1600 followers worldwide  Follow us on:  @Iaprosecutors</vt:lpstr>
      <vt:lpstr>Regional training: 15/16  -building trust across borders -building skills -building understanding -sustainably training the trainers </vt:lpstr>
      <vt:lpstr>Regional Sustainable training 2017-18 </vt:lpstr>
      <vt:lpstr>Any Questions?  Sarah Lennard-Brown GPEN Coordinator Sarah@GPEN.info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Williams</dc:creator>
  <cp:lastModifiedBy>Sarah</cp:lastModifiedBy>
  <cp:revision>60</cp:revision>
  <cp:lastPrinted>2015-03-16T18:44:20Z</cp:lastPrinted>
  <dcterms:created xsi:type="dcterms:W3CDTF">2014-02-26T10:07:06Z</dcterms:created>
  <dcterms:modified xsi:type="dcterms:W3CDTF">2017-05-22T09:27:58Z</dcterms:modified>
</cp:coreProperties>
</file>